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 r:id="rId2"/>
    <p:sldId id="257" r:id="rId3"/>
    <p:sldId id="267" r:id="rId4"/>
    <p:sldId id="274" r:id="rId5"/>
    <p:sldId id="275" r:id="rId6"/>
    <p:sldId id="280" r:id="rId7"/>
    <p:sldId id="287" r:id="rId8"/>
    <p:sldId id="268" r:id="rId9"/>
    <p:sldId id="278" r:id="rId10"/>
    <p:sldId id="281" r:id="rId11"/>
    <p:sldId id="282" r:id="rId12"/>
    <p:sldId id="283" r:id="rId13"/>
    <p:sldId id="284" r:id="rId14"/>
    <p:sldId id="285" r:id="rId15"/>
    <p:sldId id="298" r:id="rId16"/>
    <p:sldId id="299" r:id="rId17"/>
    <p:sldId id="286" r:id="rId18"/>
    <p:sldId id="289" r:id="rId19"/>
    <p:sldId id="288" r:id="rId20"/>
    <p:sldId id="297" r:id="rId21"/>
    <p:sldId id="291" r:id="rId22"/>
    <p:sldId id="292" r:id="rId23"/>
    <p:sldId id="294" r:id="rId24"/>
    <p:sldId id="293" r:id="rId25"/>
    <p:sldId id="296" r:id="rId26"/>
    <p:sldId id="300" r:id="rId27"/>
    <p:sldId id="260" r:id="rId28"/>
    <p:sldId id="261" r:id="rId29"/>
    <p:sldId id="262" r:id="rId30"/>
    <p:sldId id="263" r:id="rId31"/>
    <p:sldId id="264" r:id="rId32"/>
    <p:sldId id="276" r:id="rId33"/>
    <p:sldId id="269" r:id="rId34"/>
    <p:sldId id="270" r:id="rId35"/>
    <p:sldId id="271" r:id="rId36"/>
    <p:sldId id="265" r:id="rId37"/>
    <p:sldId id="266" r:id="rId38"/>
    <p:sldId id="273" r:id="rId39"/>
    <p:sldId id="277"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C2B3C0C-0755-46E5-BDD6-FBF8505E84EA}">
          <p14:sldIdLst>
            <p14:sldId id="256"/>
            <p14:sldId id="257"/>
          </p14:sldIdLst>
        </p14:section>
        <p14:section name="Introduction" id="{86D9BE1D-27D4-4B21-9336-5C930D2348A9}">
          <p14:sldIdLst>
            <p14:sldId id="267"/>
            <p14:sldId id="274"/>
            <p14:sldId id="275"/>
            <p14:sldId id="280"/>
            <p14:sldId id="287"/>
            <p14:sldId id="268"/>
            <p14:sldId id="278"/>
          </p14:sldIdLst>
        </p14:section>
        <p14:section name="Approach" id="{DD5EDE9D-D92B-416E-9E23-8A9ED2A12F27}">
          <p14:sldIdLst>
            <p14:sldId id="281"/>
            <p14:sldId id="282"/>
            <p14:sldId id="283"/>
            <p14:sldId id="284"/>
          </p14:sldIdLst>
        </p14:section>
        <p14:section name="Black boxes" id="{D17C456A-9380-4A0E-81C4-2229F8FE8E1E}">
          <p14:sldIdLst>
            <p14:sldId id="285"/>
            <p14:sldId id="298"/>
            <p14:sldId id="299"/>
          </p14:sldIdLst>
        </p14:section>
        <p14:section name="XAI Methods" id="{0A8FDE4B-2DEA-417F-9619-2AFD55837D25}">
          <p14:sldIdLst>
            <p14:sldId id="286"/>
            <p14:sldId id="289"/>
            <p14:sldId id="288"/>
            <p14:sldId id="297"/>
            <p14:sldId id="291"/>
            <p14:sldId id="292"/>
            <p14:sldId id="294"/>
            <p14:sldId id="293"/>
            <p14:sldId id="296"/>
          </p14:sldIdLst>
        </p14:section>
        <p14:section name="Metrics" id="{3CEF2367-DEDF-4FEB-B4F4-680421B2B61D}">
          <p14:sldIdLst>
            <p14:sldId id="300"/>
            <p14:sldId id="260"/>
            <p14:sldId id="261"/>
            <p14:sldId id="262"/>
            <p14:sldId id="263"/>
          </p14:sldIdLst>
        </p14:section>
        <p14:section name="Results" id="{384D6447-1F58-41D9-B1B6-01CCC08938A8}">
          <p14:sldIdLst>
            <p14:sldId id="264"/>
            <p14:sldId id="276"/>
            <p14:sldId id="269"/>
            <p14:sldId id="270"/>
            <p14:sldId id="271"/>
            <p14:sldId id="265"/>
          </p14:sldIdLst>
        </p14:section>
        <p14:section name="Conclusion" id="{223E5DD8-FD3D-452E-BC7E-106F78B08D5B}">
          <p14:sldIdLst>
            <p14:sldId id="266"/>
            <p14:sldId id="273"/>
            <p14:sldId id="27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404C0B-1611-71C4-3474-4D86E5EDF96C}" name="MAI DUY NAM" initials="MDN" userId="S::19120298@student.hcmus.edu.vn::8324b8f7-0c23-4114-8f40-19d8fdbbd94b"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ECAC41-6D4C-47D2-A5AC-9596D1A1493D}" v="15" dt="2023-08-11T17:07:19.9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92" autoAdjust="0"/>
    <p:restoredTop sz="94660"/>
  </p:normalViewPr>
  <p:slideViewPr>
    <p:cSldViewPr snapToGrid="0">
      <p:cViewPr varScale="1">
        <p:scale>
          <a:sx n="104" d="100"/>
          <a:sy n="104" d="100"/>
        </p:scale>
        <p:origin x="260"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2FD32-65DC-8A46-BFA5-7D615CB9E316}" type="datetimeFigureOut">
              <a:rPr lang="en-US" smtClean="0"/>
              <a:t>8/12/2023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E806FB-BE7B-AE40-A525-7CDCA0EFDA20}" type="slidenum">
              <a:rPr lang="en-US" smtClean="0"/>
              <a:t>‹#›</a:t>
            </a:fld>
            <a:endParaRPr lang="en-US"/>
          </a:p>
        </p:txBody>
      </p:sp>
    </p:spTree>
    <p:extLst>
      <p:ext uri="{BB962C8B-B14F-4D97-AF65-F5344CB8AC3E}">
        <p14:creationId xmlns:p14="http://schemas.microsoft.com/office/powerpoint/2010/main" val="2537380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ubmed.ncbi.nlm.nih.gov/3399484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rxiv.org/pdf/2106.12773.pdf"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[1] </a:t>
            </a:r>
            <a:endParaRPr lang="en-US" err="1"/>
          </a:p>
          <a:p>
            <a:r>
              <a:rPr lang="en-US"/>
              <a:t>Used-models: LSTM-based Model, </a:t>
            </a:r>
            <a:r>
              <a:rPr lang="en-US" err="1"/>
              <a:t>DistilBERT</a:t>
            </a:r>
            <a:endParaRPr lang="en-US">
              <a:ea typeface="Calibri"/>
              <a:cs typeface="Calibri"/>
            </a:endParaRPr>
          </a:p>
          <a:p>
            <a:r>
              <a:rPr lang="en-US">
                <a:cs typeface="Calibri"/>
              </a:rPr>
              <a:t>[2] </a:t>
            </a:r>
          </a:p>
          <a:p>
            <a:r>
              <a:rPr lang="en-US"/>
              <a:t>For tabular data, they train four models: a logistic regression model, a gradient-boosted tree model (50 estimators), a random forest model (50 estimators), and a densely-connected feed-forward neural network (with 4 hidden layers with </a:t>
            </a:r>
            <a:r>
              <a:rPr lang="en-US" err="1"/>
              <a:t>relu</a:t>
            </a:r>
            <a:r>
              <a:rPr lang="en-US"/>
              <a:t> activation consisting of 50, 100, 100, and 50 neurons, respectively). Use COMPAS dataset. The test accuracies of the four models are 0.84, 0.83, 0.82, and 0.84 respectively</a:t>
            </a:r>
            <a:endParaRPr lang="en-US">
              <a:cs typeface="Calibri"/>
            </a:endParaRPr>
          </a:p>
          <a:p>
            <a:r>
              <a:rPr lang="en-US"/>
              <a:t>For text data, they trained a widely-used LSTM-based text classifier. The model performs with 90.67% accuracy</a:t>
            </a:r>
            <a:endParaRPr lang="en-US">
              <a:cs typeface="Calibri"/>
            </a:endParaRPr>
          </a:p>
          <a:p>
            <a:r>
              <a:rPr lang="en-US"/>
              <a:t>For image data, they use the pre-trained ResNet-18 model. This model performs 69.758 % and 89.078 % on Accuracy@1 and Accuracy@5 metrics</a:t>
            </a:r>
            <a:endParaRPr lang="en-US">
              <a:cs typeface="Calibri"/>
            </a:endParaRPr>
          </a:p>
          <a:p>
            <a:r>
              <a:rPr lang="en-US">
                <a:cs typeface="Calibri"/>
              </a:rPr>
              <a:t>[3] </a:t>
            </a:r>
            <a:endParaRPr lang="en-US"/>
          </a:p>
          <a:p>
            <a:r>
              <a:rPr lang="en-US">
                <a:cs typeface="Calibri"/>
              </a:rPr>
              <a:t>Used-models: </a:t>
            </a:r>
            <a:r>
              <a:rPr lang="en-US"/>
              <a:t>Random Forests</a:t>
            </a:r>
            <a:endParaRPr lang="en-US">
              <a:cs typeface="Calibri"/>
            </a:endParaRPr>
          </a:p>
          <a:p>
            <a:r>
              <a:rPr lang="en-US"/>
              <a:t>Used-metrics: Feature Agreement (FA), Rank Agreement (RA), Sign Agreement (SA)</a:t>
            </a:r>
            <a:endParaRPr lang="en-US">
              <a:cs typeface="Calibri"/>
            </a:endParaRPr>
          </a:p>
          <a:p>
            <a:r>
              <a:rPr lang="en-US">
                <a:cs typeface="Calibri"/>
              </a:rPr>
              <a:t>[4] </a:t>
            </a:r>
            <a:endParaRPr lang="en-US"/>
          </a:p>
          <a:p>
            <a:r>
              <a:rPr lang="en-US"/>
              <a:t>Used-models: a Random Forest classifier (RF) and an Artificial Neural Network (ANN). </a:t>
            </a:r>
            <a:endParaRPr lang="en-US">
              <a:cs typeface="Calibri"/>
            </a:endParaRPr>
          </a:p>
          <a:p>
            <a:r>
              <a:rPr lang="en-US"/>
              <a:t>Used-methods: 10 counterfactual algorithms, Anchors, and SHAP</a:t>
            </a:r>
            <a:endParaRPr lang="en-US">
              <a:cs typeface="Calibri"/>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7</a:t>
            </a:fld>
            <a:endParaRPr lang="en-US"/>
          </a:p>
        </p:txBody>
      </p:sp>
    </p:spTree>
    <p:extLst>
      <p:ext uri="{BB962C8B-B14F-4D97-AF65-F5344CB8AC3E}">
        <p14:creationId xmlns:p14="http://schemas.microsoft.com/office/powerpoint/2010/main" val="481036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E806FB-BE7B-AE40-A525-7CDCA0EFDA20}" type="slidenum">
              <a:rPr lang="en-US" smtClean="0"/>
              <a:t>36</a:t>
            </a:fld>
            <a:endParaRPr lang="en-US"/>
          </a:p>
        </p:txBody>
      </p:sp>
    </p:spTree>
    <p:extLst>
      <p:ext uri="{BB962C8B-B14F-4D97-AF65-F5344CB8AC3E}">
        <p14:creationId xmlns:p14="http://schemas.microsoft.com/office/powerpoint/2010/main" val="70137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6E806FB-BE7B-AE40-A525-7CDCA0EFDA20}" type="slidenum">
              <a:rPr lang="en-US" smtClean="0"/>
              <a:t>8</a:t>
            </a:fld>
            <a:endParaRPr lang="en-US"/>
          </a:p>
        </p:txBody>
      </p:sp>
    </p:spTree>
    <p:extLst>
      <p:ext uri="{BB962C8B-B14F-4D97-AF65-F5344CB8AC3E}">
        <p14:creationId xmlns:p14="http://schemas.microsoft.com/office/powerpoint/2010/main" val="2192114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SIIM (</a:t>
            </a:r>
            <a:r>
              <a:rPr lang="en-US" err="1"/>
              <a:t>hiệp</a:t>
            </a:r>
            <a:r>
              <a:rPr lang="en-US"/>
              <a:t> </a:t>
            </a:r>
            <a:r>
              <a:rPr lang="en-US" err="1"/>
              <a:t>hội</a:t>
            </a:r>
            <a:r>
              <a:rPr lang="en-US"/>
              <a:t> tin </a:t>
            </a:r>
            <a:r>
              <a:rPr lang="en-US" err="1"/>
              <a:t>học</a:t>
            </a:r>
            <a:r>
              <a:rPr lang="en-US"/>
              <a:t> </a:t>
            </a:r>
            <a:r>
              <a:rPr lang="en-US" err="1"/>
              <a:t>hình</a:t>
            </a:r>
            <a:r>
              <a:rPr lang="en-US"/>
              <a:t> </a:t>
            </a:r>
            <a:r>
              <a:rPr lang="en-US" err="1"/>
              <a:t>ảnh</a:t>
            </a:r>
            <a:r>
              <a:rPr lang="en-US"/>
              <a:t> </a:t>
            </a:r>
            <a:r>
              <a:rPr lang="en-US" err="1"/>
              <a:t>trong</a:t>
            </a:r>
            <a:r>
              <a:rPr lang="en-US"/>
              <a:t> y </a:t>
            </a:r>
            <a:r>
              <a:rPr lang="en-US" err="1"/>
              <a:t>học</a:t>
            </a:r>
            <a:r>
              <a:rPr lang="en-US"/>
              <a:t>) </a:t>
            </a:r>
            <a:r>
              <a:rPr lang="en-US" err="1"/>
              <a:t>và</a:t>
            </a:r>
            <a:r>
              <a:rPr lang="en-US"/>
              <a:t> ACR (</a:t>
            </a:r>
            <a:r>
              <a:rPr lang="en-US" err="1"/>
              <a:t>hiệp</a:t>
            </a:r>
            <a:r>
              <a:rPr lang="en-US"/>
              <a:t> </a:t>
            </a:r>
            <a:r>
              <a:rPr lang="en-US" err="1"/>
              <a:t>hội</a:t>
            </a:r>
            <a:r>
              <a:rPr lang="en-US"/>
              <a:t> </a:t>
            </a:r>
            <a:r>
              <a:rPr lang="en-US" err="1"/>
              <a:t>xquang</a:t>
            </a:r>
            <a:r>
              <a:rPr lang="en-US"/>
              <a:t> </a:t>
            </a:r>
            <a:r>
              <a:rPr lang="en-US" err="1"/>
              <a:t>Mỹ</a:t>
            </a:r>
            <a:r>
              <a:rPr lang="en-US"/>
              <a:t>) </a:t>
            </a:r>
          </a:p>
        </p:txBody>
      </p:sp>
      <p:sp>
        <p:nvSpPr>
          <p:cNvPr id="4" name="Slide Number Placeholder 3"/>
          <p:cNvSpPr>
            <a:spLocks noGrp="1"/>
          </p:cNvSpPr>
          <p:nvPr>
            <p:ph type="sldNum" sz="quarter" idx="5"/>
          </p:nvPr>
        </p:nvSpPr>
        <p:spPr/>
        <p:txBody>
          <a:bodyPr/>
          <a:lstStyle/>
          <a:p>
            <a:fld id="{56E806FB-BE7B-AE40-A525-7CDCA0EFDA20}" type="slidenum">
              <a:rPr lang="en-US" smtClean="0"/>
              <a:t>12</a:t>
            </a:fld>
            <a:endParaRPr lang="en-US"/>
          </a:p>
        </p:txBody>
      </p:sp>
    </p:spTree>
    <p:extLst>
      <p:ext uri="{BB962C8B-B14F-4D97-AF65-F5344CB8AC3E}">
        <p14:creationId xmlns:p14="http://schemas.microsoft.com/office/powerpoint/2010/main" val="347996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a:solidFill>
                  <a:schemeClr val="tx1"/>
                </a:solidFill>
                <a:effectLst/>
                <a:latin typeface="+mn-lt"/>
                <a:ea typeface="+mn-ea"/>
                <a:cs typeface="+mn-cs"/>
              </a:rPr>
              <a:t>Two models have demonstrated good performance on Covid19 detection of coronavirus disease (COVID-19) using X-ray image task in the paper: </a:t>
            </a:r>
            <a:r>
              <a:rPr lang="en-US" sz="1200" b="0" i="0" u="sng" strike="noStrike" kern="1200">
                <a:solidFill>
                  <a:schemeClr val="tx1"/>
                </a:solidFill>
                <a:effectLst/>
                <a:latin typeface="+mn-lt"/>
                <a:ea typeface="+mn-ea"/>
                <a:cs typeface="+mn-cs"/>
                <a:hlinkClick r:id="rId3"/>
              </a:rPr>
              <a:t>https://pubmed.ncbi.nlm.nih.gov/33994847/</a:t>
            </a:r>
            <a:endParaRPr lang="en-US">
              <a:effectLst/>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14</a:t>
            </a:fld>
            <a:endParaRPr lang="en-US"/>
          </a:p>
        </p:txBody>
      </p:sp>
    </p:spTree>
    <p:extLst>
      <p:ext uri="{BB962C8B-B14F-4D97-AF65-F5344CB8AC3E}">
        <p14:creationId xmlns:p14="http://schemas.microsoft.com/office/powerpoint/2010/main" val="3756587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Saliency-based explainer is defined as methods provide the image region that CNN models pay attention to make predictions in </a:t>
            </a:r>
            <a:r>
              <a:rPr lang="en-US">
                <a:hlinkClick r:id="rId3"/>
              </a:rPr>
              <a:t>https://arxiv.org/pdf/2106.12773.pdf</a:t>
            </a:r>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17</a:t>
            </a:fld>
            <a:endParaRPr lang="en-US"/>
          </a:p>
        </p:txBody>
      </p:sp>
    </p:spTree>
    <p:extLst>
      <p:ext uri="{BB962C8B-B14F-4D97-AF65-F5344CB8AC3E}">
        <p14:creationId xmlns:p14="http://schemas.microsoft.com/office/powerpoint/2010/main" val="4140800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Grad-CAM (Selvaraju et al., 2016) computes a feature-importance map by associating the feature maps in the final convolutional layer with particular classes based on the gradients of each class </a:t>
            </a:r>
            <a:r>
              <a:rPr lang="en-US" err="1"/>
              <a:t>w.r.t.</a:t>
            </a:r>
            <a:r>
              <a:rPr lang="en-US"/>
              <a:t> each feature map, and then using the weighted activations of the feature maps as an indication of which inputs are most important. </a:t>
            </a:r>
          </a:p>
          <a:p>
            <a:r>
              <a:rPr lang="en-US"/>
              <a:t>To obtain more fine-grained feature importance, the authors proposed performing an elementwise product between the scores obtained from Grad-CAM and the scores obtained from Guided Backpropagation, termed Guided Grad-CAM. </a:t>
            </a:r>
            <a:endParaRPr lang="en-US">
              <a:ea typeface="Calibri"/>
              <a:cs typeface="Calibri"/>
            </a:endParaRPr>
          </a:p>
          <a:p>
            <a:r>
              <a:rPr lang="en-US"/>
              <a:t>However, this strategy inherits the limitations of Guided Backpropagation caused by zeroing out negative gradients during backpropagation. It is also specific to convolutional neural networks</a:t>
            </a:r>
            <a:endParaRPr lang="en-US">
              <a:ea typeface="Calibri"/>
              <a:cs typeface="Calibri"/>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21</a:t>
            </a:fld>
            <a:endParaRPr lang="en-US"/>
          </a:p>
        </p:txBody>
      </p:sp>
    </p:spTree>
    <p:extLst>
      <p:ext uri="{BB962C8B-B14F-4D97-AF65-F5344CB8AC3E}">
        <p14:creationId xmlns:p14="http://schemas.microsoft.com/office/powerpoint/2010/main" val="3271162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the name suggests, LRP (Layer-wise Relevance Propagation) is a method that redistributes relevance scores from the output layer to the input layer in a top-down manner.</a:t>
            </a:r>
          </a:p>
          <a:p>
            <a:r>
              <a:rPr lang="en-US"/>
              <a:t>The basic assumptions and operation of LRP are as follows:</a:t>
            </a:r>
            <a:endParaRPr lang="en-US">
              <a:ea typeface="Calibri"/>
              <a:cs typeface="Calibri"/>
            </a:endParaRPr>
          </a:p>
          <a:p>
            <a:pPr marL="171450" indent="-171450">
              <a:buFont typeface="Arial"/>
              <a:buChar char="•"/>
            </a:pPr>
            <a:r>
              <a:rPr lang="en-US"/>
              <a:t>Each neuron has a certain amount of relevance (certain relevance).</a:t>
            </a:r>
            <a:endParaRPr lang="en-US">
              <a:ea typeface="Calibri"/>
              <a:cs typeface="Calibri"/>
            </a:endParaRPr>
          </a:p>
          <a:p>
            <a:pPr marL="171450" indent="-171450">
              <a:buFont typeface="Arial"/>
              <a:buChar char="•"/>
            </a:pPr>
            <a:r>
              <a:rPr lang="en-US"/>
              <a:t>Relevance is redistributed from the output layer to the input layer in a top-down manner.</a:t>
            </a:r>
            <a:endParaRPr lang="en-US">
              <a:ea typeface="Calibri"/>
              <a:cs typeface="Calibri"/>
            </a:endParaRPr>
          </a:p>
          <a:p>
            <a:pPr marL="171450" indent="-171450">
              <a:buFont typeface="Arial"/>
              <a:buChar char="•"/>
            </a:pPr>
            <a:r>
              <a:rPr lang="en-US"/>
              <a:t>The relevance is preserved during (re)distribution.</a:t>
            </a:r>
            <a:endParaRPr lang="en-US">
              <a:ea typeface="Calibri"/>
              <a:cs typeface="Calibri"/>
            </a:endParaRPr>
          </a:p>
          <a:p>
            <a:endParaRPr lang="en-US">
              <a:ea typeface="Calibri"/>
              <a:cs typeface="Calibri"/>
            </a:endParaRPr>
          </a:p>
          <a:p>
            <a:endParaRPr lang="en-US"/>
          </a:p>
          <a:p>
            <a:r>
              <a:rPr lang="en-US"/>
              <a:t>One commonly used rule in LRP is the “epsilon rule” which solves the problem of gradient noise by introducing a small positive term</a:t>
            </a:r>
            <a:endParaRPr lang="en-US">
              <a:ea typeface="Calibri"/>
              <a:cs typeface="Calibri"/>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22</a:t>
            </a:fld>
            <a:endParaRPr lang="en-US"/>
          </a:p>
        </p:txBody>
      </p:sp>
    </p:spTree>
    <p:extLst>
      <p:ext uri="{BB962C8B-B14F-4D97-AF65-F5344CB8AC3E}">
        <p14:creationId xmlns:p14="http://schemas.microsoft.com/office/powerpoint/2010/main" val="26271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contrast to most gradient-based methods, using a difference-from-reference allows </a:t>
            </a:r>
            <a:r>
              <a:rPr lang="en-US" err="1"/>
              <a:t>DeepLIFT</a:t>
            </a:r>
            <a:r>
              <a:rPr lang="en-US"/>
              <a:t> to propagate an importance signal even in situations where the gradient is zero and avoids sudden jumps in the importance score over tiny changes in the input caused by discontinuities in the gradient </a:t>
            </a:r>
            <a:endParaRPr lang="en-US">
              <a:ea typeface="Calibri"/>
              <a:cs typeface="Calibri"/>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23</a:t>
            </a:fld>
            <a:endParaRPr lang="en-US"/>
          </a:p>
        </p:txBody>
      </p:sp>
    </p:spTree>
    <p:extLst>
      <p:ext uri="{BB962C8B-B14F-4D97-AF65-F5344CB8AC3E}">
        <p14:creationId xmlns:p14="http://schemas.microsoft.com/office/powerpoint/2010/main" val="1848313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gradient-based approach to attribution and the concepts of Shapley values from cooperative game theory</a:t>
            </a:r>
            <a:endParaRPr lang="en-US" err="1">
              <a:cs typeface="Calibri"/>
            </a:endParaRPr>
          </a:p>
        </p:txBody>
      </p:sp>
      <p:sp>
        <p:nvSpPr>
          <p:cNvPr id="4" name="Slide Number Placeholder 3"/>
          <p:cNvSpPr>
            <a:spLocks noGrp="1"/>
          </p:cNvSpPr>
          <p:nvPr>
            <p:ph type="sldNum" sz="quarter" idx="5"/>
          </p:nvPr>
        </p:nvSpPr>
        <p:spPr/>
        <p:txBody>
          <a:bodyPr/>
          <a:lstStyle/>
          <a:p>
            <a:fld id="{56E806FB-BE7B-AE40-A525-7CDCA0EFDA20}" type="slidenum">
              <a:rPr lang="en-US" smtClean="0"/>
              <a:t>24</a:t>
            </a:fld>
            <a:endParaRPr lang="en-US"/>
          </a:p>
        </p:txBody>
      </p:sp>
    </p:spTree>
    <p:extLst>
      <p:ext uri="{BB962C8B-B14F-4D97-AF65-F5344CB8AC3E}">
        <p14:creationId xmlns:p14="http://schemas.microsoft.com/office/powerpoint/2010/main" val="2016083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049200" y="5010754"/>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6591EF74-81CB-453E-96A2-FE84E2724A22}"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D3ADD-168C-43A9-99FD-76EA1FCBD55A}" type="slidenum">
              <a:rPr lang="en-US" smtClean="0"/>
              <a:t>‹#›</a:t>
            </a:fld>
            <a:endParaRPr lang="en-US"/>
          </a:p>
        </p:txBody>
      </p:sp>
      <p:cxnSp>
        <p:nvCxnSpPr>
          <p:cNvPr id="9" name="Straight Connector 8"/>
          <p:cNvCxnSpPr>
            <a:cxnSpLocks/>
          </p:cNvCxnSpPr>
          <p:nvPr/>
        </p:nvCxnSpPr>
        <p:spPr>
          <a:xfrm>
            <a:off x="1049200" y="4830192"/>
            <a:ext cx="10090453"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0742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91EF74-81CB-453E-96A2-FE84E2724A22}"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3864776789"/>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591EF74-81CB-453E-96A2-FE84E2724A22}"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338281758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7280" y="1845734"/>
            <a:ext cx="1005840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2DE27FF1-4341-E14D-98DB-21BAAC1EDFFA}"/>
              </a:ext>
            </a:extLst>
          </p:cNvPr>
          <p:cNvSpPr>
            <a:spLocks noGrp="1"/>
          </p:cNvSpPr>
          <p:nvPr>
            <p:ph type="dt" sz="half" idx="10"/>
          </p:nvPr>
        </p:nvSpPr>
        <p:spPr/>
        <p:txBody>
          <a:bodyPr/>
          <a:lstStyle/>
          <a:p>
            <a:fld id="{6591EF74-81CB-453E-96A2-FE84E2724A22}" type="datetimeFigureOut">
              <a:rPr lang="en-US" smtClean="0"/>
              <a:t>8/12/2023</a:t>
            </a:fld>
            <a:endParaRPr lang="en-US"/>
          </a:p>
        </p:txBody>
      </p:sp>
      <p:sp>
        <p:nvSpPr>
          <p:cNvPr id="11" name="Footer Placeholder 10">
            <a:extLst>
              <a:ext uri="{FF2B5EF4-FFF2-40B4-BE49-F238E27FC236}">
                <a16:creationId xmlns:a16="http://schemas.microsoft.com/office/drawing/2014/main" id="{1C3AC782-EFA0-FF4C-A94A-0A93BFD15228}"/>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7FEDB6CA-4911-D344-B928-9BF5E86C20F3}"/>
              </a:ext>
            </a:extLst>
          </p:cNvPr>
          <p:cNvSpPr>
            <a:spLocks noGrp="1"/>
          </p:cNvSpPr>
          <p:nvPr>
            <p:ph type="sldNum" sz="quarter" idx="12"/>
          </p:nvPr>
        </p:nvSpPr>
        <p:spPr/>
        <p:txBody>
          <a:bodyPr/>
          <a:lstStyle/>
          <a:p>
            <a:fld id="{F3FD3ADD-168C-43A9-99FD-76EA1FCBD55A}" type="slidenum">
              <a:rPr lang="en-US" smtClean="0"/>
              <a:t>‹#›</a:t>
            </a:fld>
            <a:endParaRPr lang="en-US"/>
          </a:p>
        </p:txBody>
      </p:sp>
      <p:sp>
        <p:nvSpPr>
          <p:cNvPr id="13" name="Title 12">
            <a:extLst>
              <a:ext uri="{FF2B5EF4-FFF2-40B4-BE49-F238E27FC236}">
                <a16:creationId xmlns:a16="http://schemas.microsoft.com/office/drawing/2014/main" id="{7DC1F7D9-CE29-1F44-A445-FA5AFEE36F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48707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591EF74-81CB-453E-96A2-FE84E2724A22}" type="datetimeFigureOut">
              <a:rPr lang="en-US" smtClean="0"/>
              <a:t>8/12/2023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FD3ADD-168C-43A9-99FD-76EA1FCBD55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55280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4"/>
            <a:ext cx="10058400" cy="842950"/>
          </a:xfrm>
        </p:spPr>
        <p:txBody>
          <a:bodyPr/>
          <a:lstStyle/>
          <a:p>
            <a:r>
              <a:rPr lang="en-US"/>
              <a:t>Click to edit Master title style</a:t>
            </a:r>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591EF74-81CB-453E-96A2-FE84E2724A22}" type="datetimeFigureOut">
              <a:rPr lang="en-US" smtClean="0"/>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24347872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789162"/>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591EF74-81CB-453E-96A2-FE84E2724A22}" type="datetimeFigureOut">
              <a:rPr lang="en-US" smtClean="0"/>
              <a:t>8/12/2023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41666245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591EF74-81CB-453E-96A2-FE84E2724A22}" type="datetimeFigureOut">
              <a:rPr lang="en-US" smtClean="0"/>
              <a:t>8/12/2023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17319302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91EF74-81CB-453E-96A2-FE84E2724A22}" type="datetimeFigureOut">
              <a:rPr lang="en-US" smtClean="0"/>
              <a:t>8/12/2023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249458608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591EF74-81CB-453E-96A2-FE84E2724A22}" type="datetimeFigureOut">
              <a:rPr lang="en-US" smtClean="0"/>
              <a:t>8/12/2023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3FD3ADD-168C-43A9-99FD-76EA1FCBD55A}" type="slidenum">
              <a:rPr lang="en-US" smtClean="0"/>
              <a:t>‹#›</a:t>
            </a:fld>
            <a:endParaRPr lang="en-US"/>
          </a:p>
        </p:txBody>
      </p:sp>
    </p:spTree>
    <p:extLst>
      <p:ext uri="{BB962C8B-B14F-4D97-AF65-F5344CB8AC3E}">
        <p14:creationId xmlns:p14="http://schemas.microsoft.com/office/powerpoint/2010/main" val="38725687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591EF74-81CB-453E-96A2-FE84E2724A22}" type="datetimeFigureOut">
              <a:rPr lang="en-US" smtClean="0"/>
              <a:t>8/12/2023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FD3ADD-168C-43A9-99FD-76EA1FCBD55A}" type="slidenum">
              <a:rPr lang="en-US" smtClean="0"/>
              <a:t>‹#›</a:t>
            </a:fld>
            <a:endParaRPr lang="en-US"/>
          </a:p>
        </p:txBody>
      </p:sp>
    </p:spTree>
    <p:extLst>
      <p:ext uri="{BB962C8B-B14F-4D97-AF65-F5344CB8AC3E}">
        <p14:creationId xmlns:p14="http://schemas.microsoft.com/office/powerpoint/2010/main" val="146271745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18245"/>
            <a:ext cx="10058400" cy="7207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441829"/>
            <a:ext cx="10058400" cy="4782267"/>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591EF74-81CB-453E-96A2-FE84E2724A22}" type="datetimeFigureOut">
              <a:rPr lang="en-US" smtClean="0"/>
              <a:t>8/12/2023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3FD3ADD-168C-43A9-99FD-76EA1FCBD55A}" type="slidenum">
              <a:rPr lang="en-US" smtClean="0"/>
              <a:t>‹#›</a:t>
            </a:fld>
            <a:endParaRPr lang="en-US"/>
          </a:p>
        </p:txBody>
      </p:sp>
      <p:cxnSp>
        <p:nvCxnSpPr>
          <p:cNvPr id="10" name="Straight Connector 9"/>
          <p:cNvCxnSpPr>
            <a:cxnSpLocks/>
          </p:cNvCxnSpPr>
          <p:nvPr/>
        </p:nvCxnSpPr>
        <p:spPr>
          <a:xfrm>
            <a:off x="1097280" y="1441829"/>
            <a:ext cx="1005840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011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hyperlink" Target="https://medium.com/@mohamedchetoui/grad-cam-gradient-weighted-class-activation-mapping-ffd72742243a"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hyperlink" Target="https://angeloyeo.github.io/2019/08/17/Layerwise_Relevance_Propagation_en.html" TargetMode="Externa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papers.nips.cc/paper_files/paper/2017/file/8a20a8621978632d76c43dfd28b67767-Paper.pdf"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towardsdatascience.com/inshort-occlusion-analysis-for-explaining-dnns-d0ad3af9aeb6" TargetMode="External"/><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vitalflux.com/what-is-explainable-ai-concepts-examples/"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researchgate.net/publication/316870002_Comparative_study_of_computational_visual_attention_models_on_two-dimensional_medical_imag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DD744-26F0-D646-28FA-BB11DEF2FC86}"/>
              </a:ext>
            </a:extLst>
          </p:cNvPr>
          <p:cNvSpPr>
            <a:spLocks noGrp="1"/>
          </p:cNvSpPr>
          <p:nvPr>
            <p:ph type="ctrTitle"/>
          </p:nvPr>
        </p:nvSpPr>
        <p:spPr>
          <a:xfrm>
            <a:off x="688142" y="2144630"/>
            <a:ext cx="10789424" cy="1972888"/>
          </a:xfrm>
        </p:spPr>
        <p:txBody>
          <a:bodyPr>
            <a:noAutofit/>
          </a:bodyPr>
          <a:lstStyle/>
          <a:p>
            <a:pPr algn="ctr"/>
            <a:r>
              <a:rPr lang="en-US" sz="4400">
                <a:effectLst/>
                <a:cs typeface="Arial"/>
              </a:rPr>
              <a:t>THE DISAGREEMENT PROBLEM </a:t>
            </a:r>
            <a:br>
              <a:rPr lang="en-US" sz="4400">
                <a:effectLst/>
                <a:cs typeface="Arial"/>
              </a:rPr>
            </a:br>
            <a:r>
              <a:rPr lang="en-US" sz="4400">
                <a:cs typeface="Arial"/>
              </a:rPr>
              <a:t>IN XAI </a:t>
            </a:r>
            <a:br>
              <a:rPr lang="en-US" sz="4400">
                <a:cs typeface="Arial"/>
              </a:rPr>
            </a:br>
            <a:r>
              <a:rPr lang="en-US" sz="4400">
                <a:effectLst/>
                <a:cs typeface="Arial"/>
              </a:rPr>
              <a:t>ON IMAGE DATA VIA </a:t>
            </a:r>
            <a:r>
              <a:rPr lang="en-US" sz="4400">
                <a:cs typeface="Arial"/>
              </a:rPr>
              <a:t>SALIENCY MAPS</a:t>
            </a:r>
          </a:p>
        </p:txBody>
      </p:sp>
      <p:pic>
        <p:nvPicPr>
          <p:cNvPr id="9" name="Picture 9" descr="A blue and white logo&#10;&#10;Description automatically generated">
            <a:extLst>
              <a:ext uri="{FF2B5EF4-FFF2-40B4-BE49-F238E27FC236}">
                <a16:creationId xmlns:a16="http://schemas.microsoft.com/office/drawing/2014/main" id="{733968A8-48EE-646D-6DB9-9A4AE3E42CAD}"/>
              </a:ext>
            </a:extLst>
          </p:cNvPr>
          <p:cNvPicPr>
            <a:picLocks noChangeAspect="1"/>
          </p:cNvPicPr>
          <p:nvPr/>
        </p:nvPicPr>
        <p:blipFill>
          <a:blip r:embed="rId2"/>
          <a:stretch>
            <a:fillRect/>
          </a:stretch>
        </p:blipFill>
        <p:spPr>
          <a:xfrm>
            <a:off x="839661" y="501099"/>
            <a:ext cx="863191" cy="680236"/>
          </a:xfrm>
          <a:prstGeom prst="rect">
            <a:avLst/>
          </a:prstGeom>
        </p:spPr>
      </p:pic>
      <p:sp>
        <p:nvSpPr>
          <p:cNvPr id="10" name="TextBox 9">
            <a:extLst>
              <a:ext uri="{FF2B5EF4-FFF2-40B4-BE49-F238E27FC236}">
                <a16:creationId xmlns:a16="http://schemas.microsoft.com/office/drawing/2014/main" id="{B0E78E2D-3CA7-2C70-5160-100970C15F98}"/>
              </a:ext>
            </a:extLst>
          </p:cNvPr>
          <p:cNvSpPr txBox="1"/>
          <p:nvPr/>
        </p:nvSpPr>
        <p:spPr>
          <a:xfrm>
            <a:off x="2032000" y="520390"/>
            <a:ext cx="599687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University of Science</a:t>
            </a:r>
            <a:endParaRPr lang="en-US" b="1">
              <a:cs typeface="Arial"/>
            </a:endParaRPr>
          </a:p>
          <a:p>
            <a:r>
              <a:rPr lang="en-US">
                <a:ea typeface="+mn-lt"/>
                <a:cs typeface="+mn-lt"/>
              </a:rPr>
              <a:t>Honors Program, Faculty of Information Technology</a:t>
            </a:r>
            <a:endParaRPr lang="en-US"/>
          </a:p>
        </p:txBody>
      </p:sp>
      <p:sp>
        <p:nvSpPr>
          <p:cNvPr id="12" name="TextBox 11">
            <a:extLst>
              <a:ext uri="{FF2B5EF4-FFF2-40B4-BE49-F238E27FC236}">
                <a16:creationId xmlns:a16="http://schemas.microsoft.com/office/drawing/2014/main" id="{DE902551-C0F7-2DAF-F90F-11D5FE130F15}"/>
              </a:ext>
            </a:extLst>
          </p:cNvPr>
          <p:cNvSpPr txBox="1"/>
          <p:nvPr/>
        </p:nvSpPr>
        <p:spPr>
          <a:xfrm>
            <a:off x="1102730" y="5066199"/>
            <a:ext cx="3957444"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414042"/>
                </a:solidFill>
                <a:ea typeface="+mn-lt"/>
                <a:cs typeface="+mn-lt"/>
              </a:rPr>
              <a:t>Supervisor: </a:t>
            </a:r>
            <a:r>
              <a:rPr lang="en-US" sz="2000" b="1" dirty="0">
                <a:solidFill>
                  <a:srgbClr val="414042"/>
                </a:solidFill>
              </a:rPr>
              <a:t>Prof. Dr. Le Hoai Bac</a:t>
            </a:r>
          </a:p>
          <a:p>
            <a:r>
              <a:rPr lang="en-US" dirty="0">
                <a:solidFill>
                  <a:srgbClr val="414042"/>
                </a:solidFill>
                <a:ea typeface="+mn-lt"/>
                <a:cs typeface="+mn-lt"/>
              </a:rPr>
              <a:t>Reviewer: </a:t>
            </a:r>
            <a:r>
              <a:rPr lang="en-US" sz="2000" b="1" dirty="0">
                <a:solidFill>
                  <a:srgbClr val="414042"/>
                </a:solidFill>
              </a:rPr>
              <a:t>MSc. Le Ngoc Thanh</a:t>
            </a:r>
          </a:p>
        </p:txBody>
      </p:sp>
      <p:sp>
        <p:nvSpPr>
          <p:cNvPr id="15" name="TextBox 14">
            <a:extLst>
              <a:ext uri="{FF2B5EF4-FFF2-40B4-BE49-F238E27FC236}">
                <a16:creationId xmlns:a16="http://schemas.microsoft.com/office/drawing/2014/main" id="{77FE1702-9628-81ED-C3E9-7C6EC674C0FA}"/>
              </a:ext>
            </a:extLst>
          </p:cNvPr>
          <p:cNvSpPr txBox="1"/>
          <p:nvPr/>
        </p:nvSpPr>
        <p:spPr>
          <a:xfrm>
            <a:off x="6555179" y="5066200"/>
            <a:ext cx="442753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Students: </a:t>
            </a:r>
            <a:r>
              <a:rPr lang="en-US" b="1"/>
              <a:t>Mai Duy Nam </a:t>
            </a:r>
            <a:r>
              <a:rPr lang="en-US"/>
              <a:t>- 19120298</a:t>
            </a:r>
            <a:br>
              <a:rPr lang="en-US"/>
            </a:br>
            <a:r>
              <a:rPr lang="en-US"/>
              <a:t>		 </a:t>
            </a:r>
            <a:r>
              <a:rPr lang="en-US" b="1"/>
              <a:t>Nguyen Huu Binh </a:t>
            </a:r>
            <a:r>
              <a:rPr lang="en-US"/>
              <a:t>- 19120460</a:t>
            </a:r>
          </a:p>
        </p:txBody>
      </p:sp>
      <p:sp>
        <p:nvSpPr>
          <p:cNvPr id="3" name="Slide Number Placeholder 2">
            <a:extLst>
              <a:ext uri="{FF2B5EF4-FFF2-40B4-BE49-F238E27FC236}">
                <a16:creationId xmlns:a16="http://schemas.microsoft.com/office/drawing/2014/main" id="{3A26FCDC-7A25-9F66-105F-CD3084DF5D28}"/>
              </a:ext>
            </a:extLst>
          </p:cNvPr>
          <p:cNvSpPr>
            <a:spLocks noGrp="1"/>
          </p:cNvSpPr>
          <p:nvPr>
            <p:ph type="sldNum" sz="quarter" idx="12"/>
          </p:nvPr>
        </p:nvSpPr>
        <p:spPr/>
        <p:txBody>
          <a:bodyPr/>
          <a:lstStyle/>
          <a:p>
            <a:fld id="{F3FD3ADD-168C-43A9-99FD-76EA1FCBD55A}" type="slidenum">
              <a:rPr lang="en-US" smtClean="0"/>
              <a:t>1</a:t>
            </a:fld>
            <a:endParaRPr lang="en-US"/>
          </a:p>
        </p:txBody>
      </p:sp>
    </p:spTree>
    <p:extLst>
      <p:ext uri="{BB962C8B-B14F-4D97-AF65-F5344CB8AC3E}">
        <p14:creationId xmlns:p14="http://schemas.microsoft.com/office/powerpoint/2010/main" val="239371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B4200-3F7F-4045-BBE2-1B1969D19655}"/>
              </a:ext>
            </a:extLst>
          </p:cNvPr>
          <p:cNvSpPr>
            <a:spLocks noGrp="1"/>
          </p:cNvSpPr>
          <p:nvPr>
            <p:ph type="title"/>
          </p:nvPr>
        </p:nvSpPr>
        <p:spPr>
          <a:xfrm>
            <a:off x="1097280" y="558067"/>
            <a:ext cx="10058400" cy="842950"/>
          </a:xfrm>
        </p:spPr>
        <p:txBody>
          <a:bodyPr/>
          <a:lstStyle/>
          <a:p>
            <a:r>
              <a:rPr lang="en-US"/>
              <a:t>Chest X-ray Classification Task</a:t>
            </a:r>
          </a:p>
        </p:txBody>
      </p:sp>
      <p:pic>
        <p:nvPicPr>
          <p:cNvPr id="5" name="Picture 4">
            <a:extLst>
              <a:ext uri="{FF2B5EF4-FFF2-40B4-BE49-F238E27FC236}">
                <a16:creationId xmlns:a16="http://schemas.microsoft.com/office/drawing/2014/main" id="{4F60CDC9-E7A6-4143-8FD0-84DCAFF8289F}"/>
              </a:ext>
            </a:extLst>
          </p:cNvPr>
          <p:cNvPicPr>
            <a:picLocks noChangeAspect="1"/>
          </p:cNvPicPr>
          <p:nvPr/>
        </p:nvPicPr>
        <p:blipFill>
          <a:blip r:embed="rId2"/>
          <a:stretch>
            <a:fillRect/>
          </a:stretch>
        </p:blipFill>
        <p:spPr>
          <a:xfrm>
            <a:off x="1938273" y="1796618"/>
            <a:ext cx="8376414" cy="3804081"/>
          </a:xfrm>
          <a:prstGeom prst="rect">
            <a:avLst/>
          </a:prstGeom>
        </p:spPr>
      </p:pic>
      <p:sp>
        <p:nvSpPr>
          <p:cNvPr id="6" name="TextBox 5">
            <a:extLst>
              <a:ext uri="{FF2B5EF4-FFF2-40B4-BE49-F238E27FC236}">
                <a16:creationId xmlns:a16="http://schemas.microsoft.com/office/drawing/2014/main" id="{9726EED2-49F9-FD4B-A6E0-A5CD9E963FA9}"/>
              </a:ext>
            </a:extLst>
          </p:cNvPr>
          <p:cNvSpPr txBox="1"/>
          <p:nvPr/>
        </p:nvSpPr>
        <p:spPr>
          <a:xfrm>
            <a:off x="1814513" y="5600699"/>
            <a:ext cx="8772525" cy="369332"/>
          </a:xfrm>
          <a:prstGeom prst="rect">
            <a:avLst/>
          </a:prstGeom>
          <a:noFill/>
        </p:spPr>
        <p:txBody>
          <a:bodyPr wrap="square" rtlCol="0">
            <a:spAutoFit/>
          </a:bodyPr>
          <a:lstStyle/>
          <a:p>
            <a:pPr algn="ctr"/>
            <a:r>
              <a:rPr lang="en-US"/>
              <a:t>Classify which X-rays showing signs of Pneumothorax or Pneumonia</a:t>
            </a:r>
          </a:p>
        </p:txBody>
      </p:sp>
      <p:sp>
        <p:nvSpPr>
          <p:cNvPr id="3" name="Slide Number Placeholder 2">
            <a:extLst>
              <a:ext uri="{FF2B5EF4-FFF2-40B4-BE49-F238E27FC236}">
                <a16:creationId xmlns:a16="http://schemas.microsoft.com/office/drawing/2014/main" id="{895948F3-9322-0A9E-09F2-98C8283B3C92}"/>
              </a:ext>
            </a:extLst>
          </p:cNvPr>
          <p:cNvSpPr>
            <a:spLocks noGrp="1"/>
          </p:cNvSpPr>
          <p:nvPr>
            <p:ph type="sldNum" sz="quarter" idx="12"/>
          </p:nvPr>
        </p:nvSpPr>
        <p:spPr/>
        <p:txBody>
          <a:bodyPr/>
          <a:lstStyle/>
          <a:p>
            <a:fld id="{F3FD3ADD-168C-43A9-99FD-76EA1FCBD55A}" type="slidenum">
              <a:rPr lang="en-US" smtClean="0"/>
              <a:t>10</a:t>
            </a:fld>
            <a:endParaRPr lang="en-US"/>
          </a:p>
        </p:txBody>
      </p:sp>
    </p:spTree>
    <p:extLst>
      <p:ext uri="{BB962C8B-B14F-4D97-AF65-F5344CB8AC3E}">
        <p14:creationId xmlns:p14="http://schemas.microsoft.com/office/powerpoint/2010/main" val="367569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FAAC-F3E1-1D48-A0A1-CF9D3C863AFB}"/>
              </a:ext>
            </a:extLst>
          </p:cNvPr>
          <p:cNvSpPr>
            <a:spLocks noGrp="1"/>
          </p:cNvSpPr>
          <p:nvPr>
            <p:ph type="title"/>
          </p:nvPr>
        </p:nvSpPr>
        <p:spPr/>
        <p:txBody>
          <a:bodyPr/>
          <a:lstStyle/>
          <a:p>
            <a:r>
              <a:rPr lang="en-US"/>
              <a:t>Approach</a:t>
            </a:r>
          </a:p>
        </p:txBody>
      </p:sp>
      <p:pic>
        <p:nvPicPr>
          <p:cNvPr id="3074" name="Picture 2" descr="https://lh6.googleusercontent.com/yWrVU24cgj9-8y4n0V6M-_I40GFWh_Ib4epGQRfFHYlw4nIy2i3jEsg3-YUKwrvTvfqLyqUYLyxLtvSlgcrXNdXalGAERHGiLWNrTNahRnTHyi28bRF5fzWn_MZnZq_zVYLo8aMRZSbqcMOayBKcZ3SIJg=s2048">
            <a:extLst>
              <a:ext uri="{FF2B5EF4-FFF2-40B4-BE49-F238E27FC236}">
                <a16:creationId xmlns:a16="http://schemas.microsoft.com/office/drawing/2014/main" id="{5789F447-E5C4-F34D-95EC-4769BE3F49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5907" y="1774863"/>
            <a:ext cx="9161145" cy="4414765"/>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E7A3A82-A04D-4DFE-3267-A3FC88633CB7}"/>
              </a:ext>
            </a:extLst>
          </p:cNvPr>
          <p:cNvSpPr>
            <a:spLocks noGrp="1"/>
          </p:cNvSpPr>
          <p:nvPr>
            <p:ph type="sldNum" sz="quarter" idx="12"/>
          </p:nvPr>
        </p:nvSpPr>
        <p:spPr/>
        <p:txBody>
          <a:bodyPr/>
          <a:lstStyle/>
          <a:p>
            <a:fld id="{F3FD3ADD-168C-43A9-99FD-76EA1FCBD55A}" type="slidenum">
              <a:rPr lang="en-US" smtClean="0"/>
              <a:t>11</a:t>
            </a:fld>
            <a:endParaRPr lang="en-US"/>
          </a:p>
        </p:txBody>
      </p:sp>
    </p:spTree>
    <p:extLst>
      <p:ext uri="{BB962C8B-B14F-4D97-AF65-F5344CB8AC3E}">
        <p14:creationId xmlns:p14="http://schemas.microsoft.com/office/powerpoint/2010/main" val="2994723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54B-F980-FE47-B2A3-433F6C502AC9}"/>
              </a:ext>
            </a:extLst>
          </p:cNvPr>
          <p:cNvSpPr>
            <a:spLocks noGrp="1"/>
          </p:cNvSpPr>
          <p:nvPr>
            <p:ph type="title"/>
          </p:nvPr>
        </p:nvSpPr>
        <p:spPr>
          <a:xfrm>
            <a:off x="1097279" y="558066"/>
            <a:ext cx="10504170" cy="842950"/>
          </a:xfrm>
        </p:spPr>
        <p:txBody>
          <a:bodyPr>
            <a:normAutofit/>
          </a:bodyPr>
          <a:lstStyle/>
          <a:p>
            <a:r>
              <a:rPr lang="en-US"/>
              <a:t>Dataset</a:t>
            </a:r>
          </a:p>
        </p:txBody>
      </p:sp>
      <p:sp>
        <p:nvSpPr>
          <p:cNvPr id="3" name="Content Placeholder 2">
            <a:extLst>
              <a:ext uri="{FF2B5EF4-FFF2-40B4-BE49-F238E27FC236}">
                <a16:creationId xmlns:a16="http://schemas.microsoft.com/office/drawing/2014/main" id="{70B5842B-D381-B64E-BE32-52A75E3DB7B1}"/>
              </a:ext>
            </a:extLst>
          </p:cNvPr>
          <p:cNvSpPr>
            <a:spLocks noGrp="1"/>
          </p:cNvSpPr>
          <p:nvPr>
            <p:ph sz="half" idx="1"/>
          </p:nvPr>
        </p:nvSpPr>
        <p:spPr>
          <a:xfrm>
            <a:off x="1097279" y="1702854"/>
            <a:ext cx="5103496" cy="368829"/>
          </a:xfrm>
        </p:spPr>
        <p:txBody>
          <a:bodyPr>
            <a:noAutofit/>
          </a:bodyPr>
          <a:lstStyle/>
          <a:p>
            <a:r>
              <a:rPr lang="en-US" sz="2200" b="1"/>
              <a:t>SIIM-ACR Pneumothorax Segmentation</a:t>
            </a:r>
          </a:p>
        </p:txBody>
      </p:sp>
      <p:pic>
        <p:nvPicPr>
          <p:cNvPr id="5" name="Picture 4">
            <a:extLst>
              <a:ext uri="{FF2B5EF4-FFF2-40B4-BE49-F238E27FC236}">
                <a16:creationId xmlns:a16="http://schemas.microsoft.com/office/drawing/2014/main" id="{6CC84717-2652-384B-ADB6-BA375BF18F0F}"/>
              </a:ext>
            </a:extLst>
          </p:cNvPr>
          <p:cNvPicPr>
            <a:picLocks noChangeAspect="1"/>
          </p:cNvPicPr>
          <p:nvPr/>
        </p:nvPicPr>
        <p:blipFill>
          <a:blip r:embed="rId3"/>
          <a:stretch>
            <a:fillRect/>
          </a:stretch>
        </p:blipFill>
        <p:spPr>
          <a:xfrm>
            <a:off x="1097279" y="3791797"/>
            <a:ext cx="3797300" cy="1828800"/>
          </a:xfrm>
          <a:prstGeom prst="rect">
            <a:avLst/>
          </a:prstGeom>
        </p:spPr>
      </p:pic>
      <p:pic>
        <p:nvPicPr>
          <p:cNvPr id="6" name="Picture 5">
            <a:extLst>
              <a:ext uri="{FF2B5EF4-FFF2-40B4-BE49-F238E27FC236}">
                <a16:creationId xmlns:a16="http://schemas.microsoft.com/office/drawing/2014/main" id="{77F75362-9922-8147-A1E2-73478AC14A5F}"/>
              </a:ext>
            </a:extLst>
          </p:cNvPr>
          <p:cNvPicPr>
            <a:picLocks noChangeAspect="1"/>
          </p:cNvPicPr>
          <p:nvPr/>
        </p:nvPicPr>
        <p:blipFill>
          <a:blip r:embed="rId4"/>
          <a:stretch>
            <a:fillRect/>
          </a:stretch>
        </p:blipFill>
        <p:spPr>
          <a:xfrm>
            <a:off x="6035039" y="2094231"/>
            <a:ext cx="5944750" cy="3526366"/>
          </a:xfrm>
          <a:prstGeom prst="rect">
            <a:avLst/>
          </a:prstGeom>
        </p:spPr>
      </p:pic>
      <p:sp>
        <p:nvSpPr>
          <p:cNvPr id="8" name="TextBox 7">
            <a:extLst>
              <a:ext uri="{FF2B5EF4-FFF2-40B4-BE49-F238E27FC236}">
                <a16:creationId xmlns:a16="http://schemas.microsoft.com/office/drawing/2014/main" id="{951F54C0-434A-5648-8E3A-C3DDFEFD50B8}"/>
              </a:ext>
            </a:extLst>
          </p:cNvPr>
          <p:cNvSpPr txBox="1"/>
          <p:nvPr/>
        </p:nvSpPr>
        <p:spPr>
          <a:xfrm>
            <a:off x="1097279" y="2226870"/>
            <a:ext cx="4674871" cy="1200329"/>
          </a:xfrm>
          <a:prstGeom prst="rect">
            <a:avLst/>
          </a:prstGeom>
          <a:noFill/>
        </p:spPr>
        <p:txBody>
          <a:bodyPr wrap="square" rtlCol="0">
            <a:spAutoFit/>
          </a:bodyPr>
          <a:lstStyle/>
          <a:p>
            <a:r>
              <a:rPr lang="en-US"/>
              <a:t>The training data of the Kaggle SIIM-ACR Pneumothorax Segmentation competition</a:t>
            </a:r>
          </a:p>
          <a:p>
            <a:br>
              <a:rPr lang="en-US"/>
            </a:br>
            <a:r>
              <a:rPr lang="en-US"/>
              <a:t>Contains more than 12k images/masks</a:t>
            </a:r>
          </a:p>
        </p:txBody>
      </p:sp>
      <p:sp>
        <p:nvSpPr>
          <p:cNvPr id="4" name="Slide Number Placeholder 3">
            <a:extLst>
              <a:ext uri="{FF2B5EF4-FFF2-40B4-BE49-F238E27FC236}">
                <a16:creationId xmlns:a16="http://schemas.microsoft.com/office/drawing/2014/main" id="{64BA30A4-49E7-228A-87A4-E8F35241316B}"/>
              </a:ext>
            </a:extLst>
          </p:cNvPr>
          <p:cNvSpPr>
            <a:spLocks noGrp="1"/>
          </p:cNvSpPr>
          <p:nvPr>
            <p:ph type="sldNum" sz="quarter" idx="12"/>
          </p:nvPr>
        </p:nvSpPr>
        <p:spPr/>
        <p:txBody>
          <a:bodyPr/>
          <a:lstStyle/>
          <a:p>
            <a:fld id="{F3FD3ADD-168C-43A9-99FD-76EA1FCBD55A}" type="slidenum">
              <a:rPr lang="en-US" smtClean="0"/>
              <a:t>12</a:t>
            </a:fld>
            <a:endParaRPr lang="en-US"/>
          </a:p>
        </p:txBody>
      </p:sp>
    </p:spTree>
    <p:extLst>
      <p:ext uri="{BB962C8B-B14F-4D97-AF65-F5344CB8AC3E}">
        <p14:creationId xmlns:p14="http://schemas.microsoft.com/office/powerpoint/2010/main" val="2662677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54B-F980-FE47-B2A3-433F6C502AC9}"/>
              </a:ext>
            </a:extLst>
          </p:cNvPr>
          <p:cNvSpPr>
            <a:spLocks noGrp="1"/>
          </p:cNvSpPr>
          <p:nvPr>
            <p:ph type="title"/>
          </p:nvPr>
        </p:nvSpPr>
        <p:spPr>
          <a:xfrm>
            <a:off x="1097279" y="558066"/>
            <a:ext cx="10504170" cy="842950"/>
          </a:xfrm>
        </p:spPr>
        <p:txBody>
          <a:bodyPr>
            <a:normAutofit/>
          </a:bodyPr>
          <a:lstStyle/>
          <a:p>
            <a:r>
              <a:rPr lang="en-US"/>
              <a:t>Dataset</a:t>
            </a:r>
          </a:p>
        </p:txBody>
      </p:sp>
      <p:sp>
        <p:nvSpPr>
          <p:cNvPr id="3" name="Content Placeholder 2">
            <a:extLst>
              <a:ext uri="{FF2B5EF4-FFF2-40B4-BE49-F238E27FC236}">
                <a16:creationId xmlns:a16="http://schemas.microsoft.com/office/drawing/2014/main" id="{70B5842B-D381-B64E-BE32-52A75E3DB7B1}"/>
              </a:ext>
            </a:extLst>
          </p:cNvPr>
          <p:cNvSpPr>
            <a:spLocks noGrp="1"/>
          </p:cNvSpPr>
          <p:nvPr>
            <p:ph sz="half" idx="1"/>
          </p:nvPr>
        </p:nvSpPr>
        <p:spPr>
          <a:xfrm>
            <a:off x="1097279" y="1702854"/>
            <a:ext cx="4937760" cy="368829"/>
          </a:xfrm>
        </p:spPr>
        <p:txBody>
          <a:bodyPr>
            <a:normAutofit fontScale="92500" lnSpcReduction="10000"/>
          </a:bodyPr>
          <a:lstStyle/>
          <a:p>
            <a:r>
              <a:rPr lang="en-US" sz="2400" b="1"/>
              <a:t>Pneumonia Classification</a:t>
            </a:r>
            <a:endParaRPr lang="en-US" sz="2400">
              <a:effectLst/>
            </a:endParaRPr>
          </a:p>
        </p:txBody>
      </p:sp>
      <p:sp>
        <p:nvSpPr>
          <p:cNvPr id="8" name="TextBox 7">
            <a:extLst>
              <a:ext uri="{FF2B5EF4-FFF2-40B4-BE49-F238E27FC236}">
                <a16:creationId xmlns:a16="http://schemas.microsoft.com/office/drawing/2014/main" id="{951F54C0-434A-5648-8E3A-C3DDFEFD50B8}"/>
              </a:ext>
            </a:extLst>
          </p:cNvPr>
          <p:cNvSpPr txBox="1"/>
          <p:nvPr/>
        </p:nvSpPr>
        <p:spPr>
          <a:xfrm>
            <a:off x="1097279" y="2226870"/>
            <a:ext cx="4774884" cy="1200329"/>
          </a:xfrm>
          <a:prstGeom prst="rect">
            <a:avLst/>
          </a:prstGeom>
          <a:noFill/>
        </p:spPr>
        <p:txBody>
          <a:bodyPr wrap="square" rtlCol="0">
            <a:spAutoFit/>
          </a:bodyPr>
          <a:lstStyle/>
          <a:p>
            <a:r>
              <a:rPr lang="en-US"/>
              <a:t>5,863 X-Ray images (JPEG), were selected from retrospective cohorts of pediatric patients of one to five years old from Guangzhou Women and Children’s Medical Center.</a:t>
            </a:r>
            <a:endParaRPr lang="en-US">
              <a:effectLst/>
            </a:endParaRPr>
          </a:p>
        </p:txBody>
      </p:sp>
      <p:pic>
        <p:nvPicPr>
          <p:cNvPr id="5122" name="Picture 2" descr="https://lh4.googleusercontent.com/NkCG1IvakVF3kYcJntERFQzFcwIe6xLbTFXClJqgzGURCWbBu4-obqUqdQKOSA80m1JQH4vLPf6PROss22nvT4Do26q-cV_ZF5uZEt1ByCncIuwSZLVo3nou4Q4IxQwsS8HuXfmeiTaNbZhpTOhsSm40XQ=s2048">
            <a:extLst>
              <a:ext uri="{FF2B5EF4-FFF2-40B4-BE49-F238E27FC236}">
                <a16:creationId xmlns:a16="http://schemas.microsoft.com/office/drawing/2014/main" id="{B286879A-82D8-394A-A5D4-96BE543B3A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279" y="4002649"/>
            <a:ext cx="4911399" cy="16179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455D87C-EEC1-1849-8891-ABE70B2F5E8C}"/>
              </a:ext>
            </a:extLst>
          </p:cNvPr>
          <p:cNvPicPr>
            <a:picLocks noChangeAspect="1"/>
          </p:cNvPicPr>
          <p:nvPr/>
        </p:nvPicPr>
        <p:blipFill>
          <a:blip r:embed="rId3"/>
          <a:stretch>
            <a:fillRect/>
          </a:stretch>
        </p:blipFill>
        <p:spPr>
          <a:xfrm>
            <a:off x="6035039" y="1845734"/>
            <a:ext cx="5793237" cy="3417359"/>
          </a:xfrm>
          <a:prstGeom prst="rect">
            <a:avLst/>
          </a:prstGeom>
        </p:spPr>
      </p:pic>
      <p:sp>
        <p:nvSpPr>
          <p:cNvPr id="4" name="Slide Number Placeholder 3">
            <a:extLst>
              <a:ext uri="{FF2B5EF4-FFF2-40B4-BE49-F238E27FC236}">
                <a16:creationId xmlns:a16="http://schemas.microsoft.com/office/drawing/2014/main" id="{B397F841-9957-C175-F03B-A721E58F57A0}"/>
              </a:ext>
            </a:extLst>
          </p:cNvPr>
          <p:cNvSpPr>
            <a:spLocks noGrp="1"/>
          </p:cNvSpPr>
          <p:nvPr>
            <p:ph type="sldNum" sz="quarter" idx="12"/>
          </p:nvPr>
        </p:nvSpPr>
        <p:spPr/>
        <p:txBody>
          <a:bodyPr/>
          <a:lstStyle/>
          <a:p>
            <a:fld id="{F3FD3ADD-168C-43A9-99FD-76EA1FCBD55A}" type="slidenum">
              <a:rPr lang="en-US" smtClean="0"/>
              <a:t>13</a:t>
            </a:fld>
            <a:endParaRPr lang="en-US"/>
          </a:p>
        </p:txBody>
      </p:sp>
    </p:spTree>
    <p:extLst>
      <p:ext uri="{BB962C8B-B14F-4D97-AF65-F5344CB8AC3E}">
        <p14:creationId xmlns:p14="http://schemas.microsoft.com/office/powerpoint/2010/main" val="2978695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8AD5B-857C-DC41-975E-3AE96D231867}"/>
              </a:ext>
            </a:extLst>
          </p:cNvPr>
          <p:cNvSpPr>
            <a:spLocks noGrp="1"/>
          </p:cNvSpPr>
          <p:nvPr>
            <p:ph type="title"/>
          </p:nvPr>
        </p:nvSpPr>
        <p:spPr>
          <a:xfrm>
            <a:off x="1097280" y="531481"/>
            <a:ext cx="10058400" cy="842950"/>
          </a:xfrm>
        </p:spPr>
        <p:txBody>
          <a:bodyPr/>
          <a:lstStyle/>
          <a:p>
            <a:r>
              <a:rPr lang="en-US"/>
              <a:t>Models</a:t>
            </a:r>
          </a:p>
        </p:txBody>
      </p:sp>
      <p:sp>
        <p:nvSpPr>
          <p:cNvPr id="3" name="Content Placeholder 2">
            <a:extLst>
              <a:ext uri="{FF2B5EF4-FFF2-40B4-BE49-F238E27FC236}">
                <a16:creationId xmlns:a16="http://schemas.microsoft.com/office/drawing/2014/main" id="{1E549A98-CE77-F84D-B6BC-93DB59FCD1FD}"/>
              </a:ext>
            </a:extLst>
          </p:cNvPr>
          <p:cNvSpPr>
            <a:spLocks noGrp="1"/>
          </p:cNvSpPr>
          <p:nvPr>
            <p:ph sz="half" idx="1"/>
          </p:nvPr>
        </p:nvSpPr>
        <p:spPr>
          <a:xfrm>
            <a:off x="5569270" y="1547327"/>
            <a:ext cx="5404860" cy="388845"/>
          </a:xfrm>
        </p:spPr>
        <p:txBody>
          <a:bodyPr>
            <a:normAutofit/>
          </a:bodyPr>
          <a:lstStyle/>
          <a:p>
            <a:r>
              <a:rPr lang="en-US" b="1"/>
              <a:t>ResNet101</a:t>
            </a:r>
          </a:p>
        </p:txBody>
      </p:sp>
      <p:pic>
        <p:nvPicPr>
          <p:cNvPr id="6146" name="Picture 2" descr="https://lh3.googleusercontent.com/oziYdxx_kdhoFYNegEUPp86XaMcMI8ypbVB4BpKHPTtQukoCB6N7z0kJHwENlSN_7hPoQsw-M9KMQcfcf8UbKSWnOsYW6w88I3ec5tXCjwnII9jA3MhaX96uQ27wwiL7XIQ3CCIphB39RVm5C-w355n7eQ=s2048">
            <a:extLst>
              <a:ext uri="{FF2B5EF4-FFF2-40B4-BE49-F238E27FC236}">
                <a16:creationId xmlns:a16="http://schemas.microsoft.com/office/drawing/2014/main" id="{8992D9BB-50E4-B64F-A337-49AA59CEE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6628" y="1936172"/>
            <a:ext cx="5693356" cy="184070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lh5.googleusercontent.com/jTJ4uSFSls4N71MRJmtrc74XGzHr6Tz5-hDUbJJOwETvNdpN_Enf-mRqsqq01pQqx4IafnSDGPyOyES6b6H41eoV4vRPSIpcLOT4TAJ6Z89AW6IbnowuouW8EQ7FKVd8nGP-Kr39_w8VwvxocJ0QPnwcOw=s2048">
            <a:extLst>
              <a:ext uri="{FF2B5EF4-FFF2-40B4-BE49-F238E27FC236}">
                <a16:creationId xmlns:a16="http://schemas.microsoft.com/office/drawing/2014/main" id="{6E09AF29-6894-BD42-9BB3-6041A1D559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9270" y="4216744"/>
            <a:ext cx="5327148" cy="207259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220B3711-8559-3444-B857-1117F2CE9619}"/>
              </a:ext>
            </a:extLst>
          </p:cNvPr>
          <p:cNvSpPr txBox="1">
            <a:spLocks/>
          </p:cNvSpPr>
          <p:nvPr/>
        </p:nvSpPr>
        <p:spPr>
          <a:xfrm>
            <a:off x="5569270" y="3949772"/>
            <a:ext cx="4937760" cy="325966"/>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b="1"/>
              <a:t>InceptionV3</a:t>
            </a:r>
          </a:p>
        </p:txBody>
      </p:sp>
      <p:sp>
        <p:nvSpPr>
          <p:cNvPr id="6" name="TextBox 5">
            <a:extLst>
              <a:ext uri="{FF2B5EF4-FFF2-40B4-BE49-F238E27FC236}">
                <a16:creationId xmlns:a16="http://schemas.microsoft.com/office/drawing/2014/main" id="{3D5CF5A8-6E99-2842-A17E-D6AB87E15DBB}"/>
              </a:ext>
            </a:extLst>
          </p:cNvPr>
          <p:cNvSpPr txBox="1"/>
          <p:nvPr/>
        </p:nvSpPr>
        <p:spPr>
          <a:xfrm>
            <a:off x="785817" y="2961268"/>
            <a:ext cx="4394066" cy="1938992"/>
          </a:xfrm>
          <a:prstGeom prst="rect">
            <a:avLst/>
          </a:prstGeom>
          <a:noFill/>
        </p:spPr>
        <p:txBody>
          <a:bodyPr wrap="square" lIns="91440" tIns="45720" rIns="91440" bIns="45720" rtlCol="0" anchor="t">
            <a:spAutoFit/>
          </a:bodyPr>
          <a:lstStyle/>
          <a:p>
            <a:pPr marL="457200" indent="-457200">
              <a:buFont typeface="+mj-lt"/>
              <a:buAutoNum type="arabicPeriod"/>
            </a:pPr>
            <a:r>
              <a:rPr lang="en-US" sz="2000" dirty="0"/>
              <a:t>CNN Architecture</a:t>
            </a:r>
          </a:p>
          <a:p>
            <a:pPr marL="457200" indent="-457200">
              <a:buAutoNum type="arabicPeriod"/>
            </a:pPr>
            <a:r>
              <a:rPr lang="en-US" sz="2000" dirty="0">
                <a:ea typeface="Cambria"/>
              </a:rPr>
              <a:t>Is black-boxes' architecture a factor affecting the extent of disagreement?</a:t>
            </a:r>
          </a:p>
          <a:p>
            <a:pPr marL="457200" indent="-457200">
              <a:buFont typeface="+mj-lt"/>
              <a:buAutoNum type="arabicPeriod"/>
            </a:pPr>
            <a:r>
              <a:rPr lang="en-US" sz="2000" dirty="0"/>
              <a:t>Medium size but good performance on similar tasks</a:t>
            </a:r>
            <a:endParaRPr lang="en-US" sz="2000" dirty="0">
              <a:ea typeface="Cambria"/>
            </a:endParaRPr>
          </a:p>
        </p:txBody>
      </p:sp>
      <p:sp>
        <p:nvSpPr>
          <p:cNvPr id="4" name="Slide Number Placeholder 3">
            <a:extLst>
              <a:ext uri="{FF2B5EF4-FFF2-40B4-BE49-F238E27FC236}">
                <a16:creationId xmlns:a16="http://schemas.microsoft.com/office/drawing/2014/main" id="{E57C0CB2-12D0-7D9E-A6E6-2E192593961F}"/>
              </a:ext>
            </a:extLst>
          </p:cNvPr>
          <p:cNvSpPr>
            <a:spLocks noGrp="1"/>
          </p:cNvSpPr>
          <p:nvPr>
            <p:ph type="sldNum" sz="quarter" idx="12"/>
          </p:nvPr>
        </p:nvSpPr>
        <p:spPr/>
        <p:txBody>
          <a:bodyPr/>
          <a:lstStyle/>
          <a:p>
            <a:fld id="{F3FD3ADD-168C-43A9-99FD-76EA1FCBD55A}" type="slidenum">
              <a:rPr lang="en-US" smtClean="0"/>
              <a:t>14</a:t>
            </a:fld>
            <a:endParaRPr lang="en-US"/>
          </a:p>
        </p:txBody>
      </p:sp>
    </p:spTree>
    <p:extLst>
      <p:ext uri="{BB962C8B-B14F-4D97-AF65-F5344CB8AC3E}">
        <p14:creationId xmlns:p14="http://schemas.microsoft.com/office/powerpoint/2010/main" val="916018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B57C9-EA68-7CDE-0372-49668209FDEB}"/>
              </a:ext>
            </a:extLst>
          </p:cNvPr>
          <p:cNvSpPr>
            <a:spLocks noGrp="1"/>
          </p:cNvSpPr>
          <p:nvPr>
            <p:ph type="title"/>
          </p:nvPr>
        </p:nvSpPr>
        <p:spPr>
          <a:xfrm>
            <a:off x="1067102" y="558208"/>
            <a:ext cx="10058400" cy="842950"/>
          </a:xfrm>
        </p:spPr>
        <p:txBody>
          <a:bodyPr>
            <a:normAutofit/>
          </a:bodyPr>
          <a:lstStyle/>
          <a:p>
            <a:r>
              <a:rPr lang="en-US">
                <a:ea typeface="+mj-lt"/>
                <a:cs typeface="+mj-lt"/>
              </a:rPr>
              <a:t>Models - ResNet101</a:t>
            </a:r>
            <a:endParaRPr lang="en-US"/>
          </a:p>
        </p:txBody>
      </p:sp>
      <p:pic>
        <p:nvPicPr>
          <p:cNvPr id="6" name="Picture 2" descr="https://lh3.googleusercontent.com/oziYdxx_kdhoFYNegEUPp86XaMcMI8ypbVB4BpKHPTtQukoCB6N7z0kJHwENlSN_7hPoQsw-M9KMQcfcf8UbKSWnOsYW6w88I3ec5tXCjwnII9jA3MhaX96uQ27wwiL7XIQ3CCIphB39RVm5C-w355n7eQ=s2048">
            <a:extLst>
              <a:ext uri="{FF2B5EF4-FFF2-40B4-BE49-F238E27FC236}">
                <a16:creationId xmlns:a16="http://schemas.microsoft.com/office/drawing/2014/main" id="{CBB8C699-5B25-886E-AC3F-3A8856D8FE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993" y="2520358"/>
            <a:ext cx="6877852" cy="22254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BE6D9BF-7274-ED49-3A54-DE66BC0D9ABE}"/>
              </a:ext>
            </a:extLst>
          </p:cNvPr>
          <p:cNvSpPr txBox="1"/>
          <p:nvPr/>
        </p:nvSpPr>
        <p:spPr>
          <a:xfrm>
            <a:off x="495638" y="2272498"/>
            <a:ext cx="3708266" cy="33085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Address the challenge of training </a:t>
            </a:r>
            <a:r>
              <a:rPr lang="en-US" sz="1900" b="1">
                <a:ea typeface="+mn-lt"/>
                <a:cs typeface="+mn-lt"/>
              </a:rPr>
              <a:t>very deep </a:t>
            </a:r>
            <a:r>
              <a:rPr lang="en-US" sz="1900">
                <a:ea typeface="+mn-lt"/>
                <a:cs typeface="+mn-lt"/>
              </a:rPr>
              <a:t>neural networks (overfitting &amp; performance degrading) by utilizing </a:t>
            </a:r>
            <a:r>
              <a:rPr lang="en-US" sz="1900" b="1">
                <a:ea typeface="+mn-lt"/>
                <a:cs typeface="+mn-lt"/>
              </a:rPr>
              <a:t>residual connections</a:t>
            </a:r>
            <a:endParaRPr lang="en-US" b="1">
              <a:ea typeface="+mn-lt"/>
              <a:cs typeface="+mn-lt"/>
            </a:endParaRPr>
          </a:p>
          <a:p>
            <a:endParaRPr lang="en-US" sz="1900">
              <a:solidFill>
                <a:srgbClr val="000000"/>
              </a:solidFill>
              <a:latin typeface="Cambria"/>
              <a:ea typeface="Cambria"/>
            </a:endParaRPr>
          </a:p>
          <a:p>
            <a:pPr algn="l"/>
            <a:r>
              <a:rPr lang="en-US" sz="1900" b="0" i="0" u="none" strike="noStrike">
                <a:solidFill>
                  <a:srgbClr val="000000"/>
                </a:solidFill>
                <a:latin typeface="Cambria"/>
              </a:rPr>
              <a:t>By propagating gradients through these shortcuts, the model can effectively capture residual information and learn more efficiently</a:t>
            </a:r>
            <a:r>
              <a:rPr lang="en-US" sz="1900" b="0" i="0">
                <a:solidFill>
                  <a:srgbClr val="000000"/>
                </a:solidFill>
                <a:latin typeface="Cambria"/>
              </a:rPr>
              <a:t>​</a:t>
            </a:r>
            <a:endParaRPr lang="en-US" b="0" i="0">
              <a:solidFill>
                <a:srgbClr val="000000"/>
              </a:solidFill>
              <a:latin typeface="Cambria"/>
              <a:ea typeface="Cambria" panose="02040503050406030204"/>
            </a:endParaRPr>
          </a:p>
        </p:txBody>
      </p:sp>
      <p:sp>
        <p:nvSpPr>
          <p:cNvPr id="9" name="Slide Number Placeholder 8">
            <a:extLst>
              <a:ext uri="{FF2B5EF4-FFF2-40B4-BE49-F238E27FC236}">
                <a16:creationId xmlns:a16="http://schemas.microsoft.com/office/drawing/2014/main" id="{B0A29016-857E-BB86-07D0-A9FE8D8DDD4F}"/>
              </a:ext>
            </a:extLst>
          </p:cNvPr>
          <p:cNvSpPr>
            <a:spLocks noGrp="1"/>
          </p:cNvSpPr>
          <p:nvPr>
            <p:ph type="sldNum" sz="quarter" idx="12"/>
          </p:nvPr>
        </p:nvSpPr>
        <p:spPr/>
        <p:txBody>
          <a:bodyPr/>
          <a:lstStyle/>
          <a:p>
            <a:fld id="{F3FD3ADD-168C-43A9-99FD-76EA1FCBD55A}" type="slidenum">
              <a:rPr lang="en-US" smtClean="0"/>
              <a:t>15</a:t>
            </a:fld>
            <a:endParaRPr lang="en-US"/>
          </a:p>
        </p:txBody>
      </p:sp>
    </p:spTree>
    <p:extLst>
      <p:ext uri="{BB962C8B-B14F-4D97-AF65-F5344CB8AC3E}">
        <p14:creationId xmlns:p14="http://schemas.microsoft.com/office/powerpoint/2010/main" val="1401251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7BD1C-6D55-1CAA-AA60-CC15DAF32AAE}"/>
              </a:ext>
            </a:extLst>
          </p:cNvPr>
          <p:cNvSpPr>
            <a:spLocks noGrp="1"/>
          </p:cNvSpPr>
          <p:nvPr>
            <p:ph type="title"/>
          </p:nvPr>
        </p:nvSpPr>
        <p:spPr>
          <a:xfrm>
            <a:off x="1067102" y="573297"/>
            <a:ext cx="10058400" cy="842950"/>
          </a:xfrm>
        </p:spPr>
        <p:txBody>
          <a:bodyPr/>
          <a:lstStyle/>
          <a:p>
            <a:r>
              <a:rPr lang="en-US">
                <a:ea typeface="+mj-lt"/>
                <a:cs typeface="+mj-lt"/>
              </a:rPr>
              <a:t>Models - </a:t>
            </a:r>
            <a:r>
              <a:rPr lang="en-US">
                <a:ea typeface="Cambria"/>
              </a:rPr>
              <a:t>InceptionV3</a:t>
            </a:r>
          </a:p>
        </p:txBody>
      </p:sp>
      <p:pic>
        <p:nvPicPr>
          <p:cNvPr id="6" name="Picture 4" descr="https://lh5.googleusercontent.com/jTJ4uSFSls4N71MRJmtrc74XGzHr6Tz5-hDUbJJOwETvNdpN_Enf-mRqsqq01pQqx4IafnSDGPyOyES6b6H41eoV4vRPSIpcLOT4TAJ6Z89AW6IbnowuouW8EQ7FKVd8nGP-Kr39_w8VwvxocJ0QPnwcOw=s2048">
            <a:extLst>
              <a:ext uri="{FF2B5EF4-FFF2-40B4-BE49-F238E27FC236}">
                <a16:creationId xmlns:a16="http://schemas.microsoft.com/office/drawing/2014/main" id="{E28C00F2-9F38-A586-B3DA-E1ACCD6804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1808" y="2657209"/>
            <a:ext cx="8957964" cy="34778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EBF980-E665-1204-E27F-986BACD3432A}"/>
              </a:ext>
            </a:extLst>
          </p:cNvPr>
          <p:cNvSpPr txBox="1"/>
          <p:nvPr/>
        </p:nvSpPr>
        <p:spPr>
          <a:xfrm>
            <a:off x="663920" y="2467069"/>
            <a:ext cx="3621385"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900">
              <a:ea typeface="Cambria"/>
            </a:endParaRPr>
          </a:p>
        </p:txBody>
      </p:sp>
      <p:sp>
        <p:nvSpPr>
          <p:cNvPr id="8" name="TextBox 7">
            <a:extLst>
              <a:ext uri="{FF2B5EF4-FFF2-40B4-BE49-F238E27FC236}">
                <a16:creationId xmlns:a16="http://schemas.microsoft.com/office/drawing/2014/main" id="{DB0CF761-613A-4ADF-22D1-35272829A144}"/>
              </a:ext>
            </a:extLst>
          </p:cNvPr>
          <p:cNvSpPr txBox="1"/>
          <p:nvPr/>
        </p:nvSpPr>
        <p:spPr>
          <a:xfrm>
            <a:off x="1064159" y="1712463"/>
            <a:ext cx="10069716"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Addresses the problem of </a:t>
            </a:r>
            <a:r>
              <a:rPr lang="en-US" sz="1900" b="1">
                <a:ea typeface="+mn-lt"/>
                <a:cs typeface="+mn-lt"/>
              </a:rPr>
              <a:t>overfitting</a:t>
            </a:r>
            <a:r>
              <a:rPr lang="en-US" sz="1900">
                <a:ea typeface="+mn-lt"/>
                <a:cs typeface="+mn-lt"/>
              </a:rPr>
              <a:t> that arises when using </a:t>
            </a:r>
            <a:r>
              <a:rPr lang="en-US" sz="1900" b="1">
                <a:ea typeface="+mn-lt"/>
                <a:cs typeface="+mn-lt"/>
              </a:rPr>
              <a:t>very deep </a:t>
            </a:r>
            <a:r>
              <a:rPr lang="en-US" sz="1900">
                <a:ea typeface="+mn-lt"/>
                <a:cs typeface="+mn-lt"/>
              </a:rPr>
              <a:t>neural network by employing </a:t>
            </a:r>
            <a:r>
              <a:rPr lang="en-US" sz="1900" b="1">
                <a:ea typeface="+mn-lt"/>
                <a:cs typeface="+mn-lt"/>
              </a:rPr>
              <a:t>parallel layers </a:t>
            </a:r>
            <a:r>
              <a:rPr lang="en-US" sz="1900">
                <a:ea typeface="+mn-lt"/>
                <a:cs typeface="+mn-lt"/>
              </a:rPr>
              <a:t>of multiple filter sizes at the same level</a:t>
            </a:r>
            <a:endParaRPr lang="en-US">
              <a:ea typeface="+mn-lt"/>
              <a:cs typeface="+mn-lt"/>
            </a:endParaRPr>
          </a:p>
        </p:txBody>
      </p:sp>
      <p:sp>
        <p:nvSpPr>
          <p:cNvPr id="11" name="Slide Number Placeholder 10">
            <a:extLst>
              <a:ext uri="{FF2B5EF4-FFF2-40B4-BE49-F238E27FC236}">
                <a16:creationId xmlns:a16="http://schemas.microsoft.com/office/drawing/2014/main" id="{E06C88EC-0D5F-E47B-B3A3-09A7BA041427}"/>
              </a:ext>
            </a:extLst>
          </p:cNvPr>
          <p:cNvSpPr>
            <a:spLocks noGrp="1"/>
          </p:cNvSpPr>
          <p:nvPr>
            <p:ph type="sldNum" sz="quarter" idx="12"/>
          </p:nvPr>
        </p:nvSpPr>
        <p:spPr/>
        <p:txBody>
          <a:bodyPr/>
          <a:lstStyle/>
          <a:p>
            <a:fld id="{F3FD3ADD-168C-43A9-99FD-76EA1FCBD55A}" type="slidenum">
              <a:rPr lang="en-US" smtClean="0"/>
              <a:t>16</a:t>
            </a:fld>
            <a:endParaRPr lang="en-US"/>
          </a:p>
        </p:txBody>
      </p:sp>
    </p:spTree>
    <p:extLst>
      <p:ext uri="{BB962C8B-B14F-4D97-AF65-F5344CB8AC3E}">
        <p14:creationId xmlns:p14="http://schemas.microsoft.com/office/powerpoint/2010/main" val="1371438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dirty="0"/>
              <a:t>XAI Methods</a:t>
            </a:r>
          </a:p>
        </p:txBody>
      </p:sp>
      <p:sp>
        <p:nvSpPr>
          <p:cNvPr id="5" name="Text Placeholder 4">
            <a:extLst>
              <a:ext uri="{FF2B5EF4-FFF2-40B4-BE49-F238E27FC236}">
                <a16:creationId xmlns:a16="http://schemas.microsoft.com/office/drawing/2014/main" id="{EDDF044E-0ED2-7846-8EA4-486C997476DB}"/>
              </a:ext>
            </a:extLst>
          </p:cNvPr>
          <p:cNvSpPr>
            <a:spLocks noGrp="1"/>
          </p:cNvSpPr>
          <p:nvPr>
            <p:ph type="body" idx="1"/>
          </p:nvPr>
        </p:nvSpPr>
        <p:spPr>
          <a:xfrm>
            <a:off x="1097280" y="2436006"/>
            <a:ext cx="3532002" cy="736282"/>
          </a:xfrm>
        </p:spPr>
        <p:txBody>
          <a:bodyPr/>
          <a:lstStyle/>
          <a:p>
            <a:r>
              <a:rPr lang="en-US"/>
              <a:t>GRADIENT-BASED METHODS</a:t>
            </a:r>
          </a:p>
        </p:txBody>
      </p:sp>
      <p:sp>
        <p:nvSpPr>
          <p:cNvPr id="7" name="Text Placeholder 6">
            <a:extLst>
              <a:ext uri="{FF2B5EF4-FFF2-40B4-BE49-F238E27FC236}">
                <a16:creationId xmlns:a16="http://schemas.microsoft.com/office/drawing/2014/main" id="{1B164112-17A2-A349-9CFE-12E20DC32B35}"/>
              </a:ext>
            </a:extLst>
          </p:cNvPr>
          <p:cNvSpPr>
            <a:spLocks noGrp="1"/>
          </p:cNvSpPr>
          <p:nvPr>
            <p:ph type="body" sz="quarter" idx="3"/>
          </p:nvPr>
        </p:nvSpPr>
        <p:spPr>
          <a:xfrm>
            <a:off x="5243513" y="2436006"/>
            <a:ext cx="4937760" cy="736282"/>
          </a:xfrm>
        </p:spPr>
        <p:txBody>
          <a:bodyPr/>
          <a:lstStyle/>
          <a:p>
            <a:r>
              <a:rPr lang="en-US"/>
              <a:t>PERTURBATION-BASED METHODS</a:t>
            </a:r>
          </a:p>
        </p:txBody>
      </p:sp>
      <p:sp>
        <p:nvSpPr>
          <p:cNvPr id="8" name="Content Placeholder 7">
            <a:extLst>
              <a:ext uri="{FF2B5EF4-FFF2-40B4-BE49-F238E27FC236}">
                <a16:creationId xmlns:a16="http://schemas.microsoft.com/office/drawing/2014/main" id="{0684F538-241E-AA40-9A05-23CF61208D42}"/>
              </a:ext>
            </a:extLst>
          </p:cNvPr>
          <p:cNvSpPr>
            <a:spLocks noGrp="1"/>
          </p:cNvSpPr>
          <p:nvPr>
            <p:ph sz="quarter" idx="4"/>
          </p:nvPr>
        </p:nvSpPr>
        <p:spPr>
          <a:xfrm>
            <a:off x="5243513" y="3273732"/>
            <a:ext cx="4937760" cy="355291"/>
          </a:xfrm>
        </p:spPr>
        <p:txBody>
          <a:bodyPr>
            <a:normAutofit lnSpcReduction="10000"/>
          </a:bodyPr>
          <a:lstStyle/>
          <a:p>
            <a:r>
              <a:rPr lang="en-US"/>
              <a:t>Occlusion</a:t>
            </a:r>
          </a:p>
        </p:txBody>
      </p:sp>
      <p:sp>
        <p:nvSpPr>
          <p:cNvPr id="10" name="TextBox 9">
            <a:extLst>
              <a:ext uri="{FF2B5EF4-FFF2-40B4-BE49-F238E27FC236}">
                <a16:creationId xmlns:a16="http://schemas.microsoft.com/office/drawing/2014/main" id="{B048BDBB-EE47-5C43-88BF-096C2CAB26D3}"/>
              </a:ext>
            </a:extLst>
          </p:cNvPr>
          <p:cNvSpPr txBox="1"/>
          <p:nvPr/>
        </p:nvSpPr>
        <p:spPr>
          <a:xfrm>
            <a:off x="1097280" y="1893790"/>
            <a:ext cx="4629150" cy="369332"/>
          </a:xfrm>
          <a:prstGeom prst="rect">
            <a:avLst/>
          </a:prstGeom>
          <a:noFill/>
        </p:spPr>
        <p:txBody>
          <a:bodyPr wrap="square" rtlCol="0">
            <a:spAutoFit/>
          </a:bodyPr>
          <a:lstStyle/>
          <a:p>
            <a:r>
              <a:rPr lang="en-US"/>
              <a:t>Experiment on </a:t>
            </a:r>
            <a:r>
              <a:rPr lang="en-US" b="1"/>
              <a:t>8 popular used methods</a:t>
            </a:r>
          </a:p>
        </p:txBody>
      </p:sp>
      <p:sp>
        <p:nvSpPr>
          <p:cNvPr id="12" name="TextBox 11">
            <a:extLst>
              <a:ext uri="{FF2B5EF4-FFF2-40B4-BE49-F238E27FC236}">
                <a16:creationId xmlns:a16="http://schemas.microsoft.com/office/drawing/2014/main" id="{717A59F1-763E-B042-9937-3671DD53B400}"/>
              </a:ext>
            </a:extLst>
          </p:cNvPr>
          <p:cNvSpPr txBox="1"/>
          <p:nvPr/>
        </p:nvSpPr>
        <p:spPr>
          <a:xfrm>
            <a:off x="1097280" y="3130857"/>
            <a:ext cx="4146233" cy="1287404"/>
          </a:xfrm>
          <a:prstGeom prst="rect">
            <a:avLst/>
          </a:prstGeom>
          <a:noFill/>
        </p:spPr>
        <p:txBody>
          <a:bodyPr wrap="square" lIns="91440" tIns="45720" rIns="91440" bIns="45720" rtlCol="0" anchor="t">
            <a:spAutoFit/>
          </a:bodyPr>
          <a:lstStyle/>
          <a:p>
            <a:pPr>
              <a:lnSpc>
                <a:spcPct val="150000"/>
              </a:lnSpc>
            </a:pPr>
            <a:r>
              <a:rPr lang="en-US">
                <a:ea typeface="+mn-lt"/>
                <a:cs typeface="+mn-lt"/>
              </a:rPr>
              <a:t>Saliency, </a:t>
            </a:r>
            <a:r>
              <a:rPr lang="en-US"/>
              <a:t>Integrated Gradient, LRP, </a:t>
            </a:r>
            <a:r>
              <a:rPr lang="en-US" err="1"/>
              <a:t>DeepLift</a:t>
            </a:r>
            <a:r>
              <a:rPr lang="en-US"/>
              <a:t>, Guided </a:t>
            </a:r>
            <a:r>
              <a:rPr lang="en-US" err="1"/>
              <a:t>GradCAM</a:t>
            </a:r>
            <a:r>
              <a:rPr lang="en-US"/>
              <a:t>, </a:t>
            </a:r>
            <a:r>
              <a:rPr lang="en-US" err="1"/>
              <a:t>GradientSHAP</a:t>
            </a:r>
            <a:r>
              <a:rPr lang="en-US"/>
              <a:t>, Guided Backprop</a:t>
            </a:r>
          </a:p>
        </p:txBody>
      </p:sp>
      <p:sp>
        <p:nvSpPr>
          <p:cNvPr id="3" name="Slide Number Placeholder 2">
            <a:extLst>
              <a:ext uri="{FF2B5EF4-FFF2-40B4-BE49-F238E27FC236}">
                <a16:creationId xmlns:a16="http://schemas.microsoft.com/office/drawing/2014/main" id="{D43A5EBF-4BB2-375E-F994-7298F62375D7}"/>
              </a:ext>
            </a:extLst>
          </p:cNvPr>
          <p:cNvSpPr>
            <a:spLocks noGrp="1"/>
          </p:cNvSpPr>
          <p:nvPr>
            <p:ph type="sldNum" sz="quarter" idx="12"/>
          </p:nvPr>
        </p:nvSpPr>
        <p:spPr/>
        <p:txBody>
          <a:bodyPr/>
          <a:lstStyle/>
          <a:p>
            <a:fld id="{F3FD3ADD-168C-43A9-99FD-76EA1FCBD55A}" type="slidenum">
              <a:rPr lang="en-US" smtClean="0"/>
              <a:t>17</a:t>
            </a:fld>
            <a:endParaRPr lang="en-US"/>
          </a:p>
        </p:txBody>
      </p:sp>
    </p:spTree>
    <p:extLst>
      <p:ext uri="{BB962C8B-B14F-4D97-AF65-F5344CB8AC3E}">
        <p14:creationId xmlns:p14="http://schemas.microsoft.com/office/powerpoint/2010/main" val="804443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a:ea typeface="+mj-lt"/>
                <a:cs typeface="+mj-lt"/>
              </a:rPr>
              <a:t>Saliency / Vanilla Gradient</a:t>
            </a:r>
            <a:endParaRPr lang="en-US"/>
          </a:p>
        </p:txBody>
      </p:sp>
      <p:pic>
        <p:nvPicPr>
          <p:cNvPr id="3" name="Picture 3" descr="A black symbol with a white background&#10;&#10;Description automatically generated">
            <a:extLst>
              <a:ext uri="{FF2B5EF4-FFF2-40B4-BE49-F238E27FC236}">
                <a16:creationId xmlns:a16="http://schemas.microsoft.com/office/drawing/2014/main" id="{D3841F8B-9ACC-EBEE-1E6C-328AAE5D9C62}"/>
              </a:ext>
            </a:extLst>
          </p:cNvPr>
          <p:cNvPicPr>
            <a:picLocks noChangeAspect="1"/>
          </p:cNvPicPr>
          <p:nvPr/>
        </p:nvPicPr>
        <p:blipFill>
          <a:blip r:embed="rId2"/>
          <a:stretch>
            <a:fillRect/>
          </a:stretch>
        </p:blipFill>
        <p:spPr>
          <a:xfrm>
            <a:off x="594642" y="2217674"/>
            <a:ext cx="2559756" cy="616430"/>
          </a:xfrm>
          <a:prstGeom prst="rect">
            <a:avLst/>
          </a:prstGeom>
        </p:spPr>
      </p:pic>
      <p:sp>
        <p:nvSpPr>
          <p:cNvPr id="4" name="TextBox 3">
            <a:extLst>
              <a:ext uri="{FF2B5EF4-FFF2-40B4-BE49-F238E27FC236}">
                <a16:creationId xmlns:a16="http://schemas.microsoft.com/office/drawing/2014/main" id="{CD044F1A-6F67-192F-E7D8-754A939D34F0}"/>
              </a:ext>
            </a:extLst>
          </p:cNvPr>
          <p:cNvSpPr txBox="1"/>
          <p:nvPr/>
        </p:nvSpPr>
        <p:spPr>
          <a:xfrm>
            <a:off x="556824" y="1810172"/>
            <a:ext cx="10002801"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100">
                <a:ea typeface="+mn-lt"/>
                <a:cs typeface="+mn-lt"/>
              </a:rPr>
              <a:t>Given an image I</a:t>
            </a:r>
            <a:r>
              <a:rPr lang="en-US" sz="1200">
                <a:ea typeface="+mn-lt"/>
                <a:cs typeface="+mn-lt"/>
              </a:rPr>
              <a:t>0</a:t>
            </a:r>
            <a:r>
              <a:rPr lang="en-US" sz="2100">
                <a:ea typeface="+mn-lt"/>
                <a:cs typeface="+mn-lt"/>
              </a:rPr>
              <a:t>, we can approximate the class score S</a:t>
            </a:r>
            <a:r>
              <a:rPr lang="en-US" sz="1400">
                <a:ea typeface="+mn-lt"/>
                <a:cs typeface="+mn-lt"/>
              </a:rPr>
              <a:t>c</a:t>
            </a:r>
            <a:r>
              <a:rPr lang="en-US" sz="2100">
                <a:ea typeface="+mn-lt"/>
                <a:cs typeface="+mn-lt"/>
              </a:rPr>
              <a:t>(I) with a linear function</a:t>
            </a:r>
            <a:endParaRPr lang="en-US">
              <a:ea typeface="+mn-lt"/>
              <a:cs typeface="+mn-lt"/>
            </a:endParaRPr>
          </a:p>
        </p:txBody>
      </p:sp>
      <p:pic>
        <p:nvPicPr>
          <p:cNvPr id="7" name="Picture 7" descr="A black text on a white background&#10;&#10;Description automatically generated">
            <a:extLst>
              <a:ext uri="{FF2B5EF4-FFF2-40B4-BE49-F238E27FC236}">
                <a16:creationId xmlns:a16="http://schemas.microsoft.com/office/drawing/2014/main" id="{3ADC12B8-607A-A4DF-1759-58B5E1714C03}"/>
              </a:ext>
            </a:extLst>
          </p:cNvPr>
          <p:cNvPicPr>
            <a:picLocks noChangeAspect="1"/>
          </p:cNvPicPr>
          <p:nvPr/>
        </p:nvPicPr>
        <p:blipFill>
          <a:blip r:embed="rId3"/>
          <a:stretch>
            <a:fillRect/>
          </a:stretch>
        </p:blipFill>
        <p:spPr>
          <a:xfrm>
            <a:off x="787682" y="3449255"/>
            <a:ext cx="2743200" cy="631179"/>
          </a:xfrm>
          <a:prstGeom prst="rect">
            <a:avLst/>
          </a:prstGeom>
        </p:spPr>
      </p:pic>
      <p:pic>
        <p:nvPicPr>
          <p:cNvPr id="8" name="Picture 8" descr="A math equation with numbers and symbols&#10;&#10;Description automatically generated">
            <a:extLst>
              <a:ext uri="{FF2B5EF4-FFF2-40B4-BE49-F238E27FC236}">
                <a16:creationId xmlns:a16="http://schemas.microsoft.com/office/drawing/2014/main" id="{60E154D9-E3B5-88E2-66A2-69515F7AEAE3}"/>
              </a:ext>
            </a:extLst>
          </p:cNvPr>
          <p:cNvPicPr>
            <a:picLocks noChangeAspect="1"/>
          </p:cNvPicPr>
          <p:nvPr/>
        </p:nvPicPr>
        <p:blipFill>
          <a:blip r:embed="rId4"/>
          <a:stretch>
            <a:fillRect/>
          </a:stretch>
        </p:blipFill>
        <p:spPr>
          <a:xfrm>
            <a:off x="788740" y="4642978"/>
            <a:ext cx="1430444" cy="909886"/>
          </a:xfrm>
          <a:prstGeom prst="rect">
            <a:avLst/>
          </a:prstGeom>
        </p:spPr>
      </p:pic>
      <p:sp>
        <p:nvSpPr>
          <p:cNvPr id="9" name="TextBox 8">
            <a:extLst>
              <a:ext uri="{FF2B5EF4-FFF2-40B4-BE49-F238E27FC236}">
                <a16:creationId xmlns:a16="http://schemas.microsoft.com/office/drawing/2014/main" id="{DE7D3412-2238-6FAF-0D56-9720F643AA47}"/>
              </a:ext>
            </a:extLst>
          </p:cNvPr>
          <p:cNvSpPr txBox="1"/>
          <p:nvPr/>
        </p:nvSpPr>
        <p:spPr>
          <a:xfrm>
            <a:off x="597182" y="2964743"/>
            <a:ext cx="42443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Then, calculate the saliency map A</a:t>
            </a:r>
          </a:p>
        </p:txBody>
      </p:sp>
      <p:sp>
        <p:nvSpPr>
          <p:cNvPr id="11" name="TextBox 10">
            <a:extLst>
              <a:ext uri="{FF2B5EF4-FFF2-40B4-BE49-F238E27FC236}">
                <a16:creationId xmlns:a16="http://schemas.microsoft.com/office/drawing/2014/main" id="{ABB17FFD-9FE4-7493-50DA-DF5E4E615714}"/>
              </a:ext>
            </a:extLst>
          </p:cNvPr>
          <p:cNvSpPr txBox="1"/>
          <p:nvPr/>
        </p:nvSpPr>
        <p:spPr>
          <a:xfrm>
            <a:off x="597181" y="4115364"/>
            <a:ext cx="41757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mbria"/>
              </a:rPr>
              <a:t>With the weight w is calculated by </a:t>
            </a:r>
            <a:endParaRPr lang="en-US"/>
          </a:p>
        </p:txBody>
      </p:sp>
      <p:pic>
        <p:nvPicPr>
          <p:cNvPr id="13" name="Picture 13" descr="A close-up of a x-ray&#10;&#10;Description automatically generated">
            <a:extLst>
              <a:ext uri="{FF2B5EF4-FFF2-40B4-BE49-F238E27FC236}">
                <a16:creationId xmlns:a16="http://schemas.microsoft.com/office/drawing/2014/main" id="{5772C7D7-B836-DC4C-02BB-D553C1ADD740}"/>
              </a:ext>
            </a:extLst>
          </p:cNvPr>
          <p:cNvPicPr>
            <a:picLocks noChangeAspect="1"/>
          </p:cNvPicPr>
          <p:nvPr/>
        </p:nvPicPr>
        <p:blipFill>
          <a:blip r:embed="rId5"/>
          <a:stretch>
            <a:fillRect/>
          </a:stretch>
        </p:blipFill>
        <p:spPr>
          <a:xfrm>
            <a:off x="5248747" y="2781335"/>
            <a:ext cx="1967090" cy="1940999"/>
          </a:xfrm>
          <a:prstGeom prst="rect">
            <a:avLst/>
          </a:prstGeom>
        </p:spPr>
      </p:pic>
      <p:pic>
        <p:nvPicPr>
          <p:cNvPr id="14" name="Picture 14" descr="A purple background with white dots&#10;&#10;Description automatically generated">
            <a:extLst>
              <a:ext uri="{FF2B5EF4-FFF2-40B4-BE49-F238E27FC236}">
                <a16:creationId xmlns:a16="http://schemas.microsoft.com/office/drawing/2014/main" id="{0CDBFCCE-17B4-C56E-E210-95F3E2C74689}"/>
              </a:ext>
            </a:extLst>
          </p:cNvPr>
          <p:cNvPicPr>
            <a:picLocks noChangeAspect="1"/>
          </p:cNvPicPr>
          <p:nvPr/>
        </p:nvPicPr>
        <p:blipFill>
          <a:blip r:embed="rId6"/>
          <a:stretch>
            <a:fillRect/>
          </a:stretch>
        </p:blipFill>
        <p:spPr>
          <a:xfrm>
            <a:off x="8550747" y="2739001"/>
            <a:ext cx="1967090" cy="1941000"/>
          </a:xfrm>
          <a:prstGeom prst="rect">
            <a:avLst/>
          </a:prstGeom>
        </p:spPr>
      </p:pic>
      <p:sp>
        <p:nvSpPr>
          <p:cNvPr id="15" name="Arrow: Right 14">
            <a:extLst>
              <a:ext uri="{FF2B5EF4-FFF2-40B4-BE49-F238E27FC236}">
                <a16:creationId xmlns:a16="http://schemas.microsoft.com/office/drawing/2014/main" id="{9BF28DDA-CBEC-4A93-D93F-29B41E5DEC59}"/>
              </a:ext>
            </a:extLst>
          </p:cNvPr>
          <p:cNvSpPr/>
          <p:nvPr/>
        </p:nvSpPr>
        <p:spPr>
          <a:xfrm>
            <a:off x="7431737" y="3540166"/>
            <a:ext cx="874888" cy="1763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2E5DB6CA-F792-4503-003D-0E4443B3A8CE}"/>
              </a:ext>
            </a:extLst>
          </p:cNvPr>
          <p:cNvSpPr txBox="1"/>
          <p:nvPr/>
        </p:nvSpPr>
        <p:spPr>
          <a:xfrm>
            <a:off x="5188071" y="4781944"/>
            <a:ext cx="208138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rPr>
              <a:t>Is pneumothorax</a:t>
            </a:r>
          </a:p>
        </p:txBody>
      </p:sp>
      <p:sp>
        <p:nvSpPr>
          <p:cNvPr id="17" name="TextBox 16">
            <a:extLst>
              <a:ext uri="{FF2B5EF4-FFF2-40B4-BE49-F238E27FC236}">
                <a16:creationId xmlns:a16="http://schemas.microsoft.com/office/drawing/2014/main" id="{87E1FCEA-7A74-07A5-CB30-1CB303C26C4C}"/>
              </a:ext>
            </a:extLst>
          </p:cNvPr>
          <p:cNvSpPr txBox="1"/>
          <p:nvPr/>
        </p:nvSpPr>
        <p:spPr>
          <a:xfrm>
            <a:off x="7368237" y="3751833"/>
            <a:ext cx="100894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rPr>
              <a:t>because</a:t>
            </a:r>
            <a:endParaRPr lang="en-US"/>
          </a:p>
        </p:txBody>
      </p:sp>
      <p:sp>
        <p:nvSpPr>
          <p:cNvPr id="5" name="Slide Number Placeholder 4">
            <a:extLst>
              <a:ext uri="{FF2B5EF4-FFF2-40B4-BE49-F238E27FC236}">
                <a16:creationId xmlns:a16="http://schemas.microsoft.com/office/drawing/2014/main" id="{7D3FDFD2-6AC1-C1AD-09E7-AB0EB6CBE353}"/>
              </a:ext>
            </a:extLst>
          </p:cNvPr>
          <p:cNvSpPr>
            <a:spLocks noGrp="1"/>
          </p:cNvSpPr>
          <p:nvPr>
            <p:ph type="sldNum" sz="quarter" idx="12"/>
          </p:nvPr>
        </p:nvSpPr>
        <p:spPr/>
        <p:txBody>
          <a:bodyPr/>
          <a:lstStyle/>
          <a:p>
            <a:fld id="{F3FD3ADD-168C-43A9-99FD-76EA1FCBD55A}" type="slidenum">
              <a:rPr lang="en-US" smtClean="0"/>
              <a:t>18</a:t>
            </a:fld>
            <a:endParaRPr lang="en-US"/>
          </a:p>
        </p:txBody>
      </p:sp>
    </p:spTree>
    <p:extLst>
      <p:ext uri="{BB962C8B-B14F-4D97-AF65-F5344CB8AC3E}">
        <p14:creationId xmlns:p14="http://schemas.microsoft.com/office/powerpoint/2010/main" val="1922427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a:t>Integrated Gradient</a:t>
            </a:r>
          </a:p>
        </p:txBody>
      </p:sp>
      <p:pic>
        <p:nvPicPr>
          <p:cNvPr id="20" name="Picture 20" descr="picture">
            <a:extLst>
              <a:ext uri="{FF2B5EF4-FFF2-40B4-BE49-F238E27FC236}">
                <a16:creationId xmlns:a16="http://schemas.microsoft.com/office/drawing/2014/main" id="{C57C8720-3BAF-A655-E632-E4147F76E9C9}"/>
              </a:ext>
            </a:extLst>
          </p:cNvPr>
          <p:cNvPicPr>
            <a:picLocks noChangeAspect="1"/>
          </p:cNvPicPr>
          <p:nvPr/>
        </p:nvPicPr>
        <p:blipFill>
          <a:blip r:embed="rId2"/>
          <a:stretch>
            <a:fillRect/>
          </a:stretch>
        </p:blipFill>
        <p:spPr>
          <a:xfrm>
            <a:off x="5866162" y="2181927"/>
            <a:ext cx="6047960" cy="3397295"/>
          </a:xfrm>
          <a:prstGeom prst="rect">
            <a:avLst/>
          </a:prstGeom>
        </p:spPr>
      </p:pic>
      <p:sp>
        <p:nvSpPr>
          <p:cNvPr id="6" name="TextBox 1">
            <a:extLst>
              <a:ext uri="{FF2B5EF4-FFF2-40B4-BE49-F238E27FC236}">
                <a16:creationId xmlns:a16="http://schemas.microsoft.com/office/drawing/2014/main" id="{B37ECBE6-DA22-A1C4-1D7E-8CD9126D76CB}"/>
              </a:ext>
            </a:extLst>
          </p:cNvPr>
          <p:cNvSpPr txBox="1"/>
          <p:nvPr/>
        </p:nvSpPr>
        <p:spPr>
          <a:xfrm>
            <a:off x="331960" y="2595325"/>
            <a:ext cx="5281187"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dirty="0">
                <a:ea typeface="Cambria"/>
              </a:rPr>
              <a:t>The contribution of feature </a:t>
            </a:r>
            <a:r>
              <a:rPr lang="en-US" i="1" dirty="0" err="1">
                <a:ea typeface="Cambria"/>
              </a:rPr>
              <a:t>i-th</a:t>
            </a:r>
            <a:r>
              <a:rPr lang="en-US" dirty="0">
                <a:ea typeface="Cambria"/>
              </a:rPr>
              <a:t> calculated as follow:</a:t>
            </a:r>
          </a:p>
        </p:txBody>
      </p:sp>
      <p:pic>
        <p:nvPicPr>
          <p:cNvPr id="7" name="Picture 6" descr="A math equations on a white background&#10;&#10;Description automatically generated">
            <a:extLst>
              <a:ext uri="{FF2B5EF4-FFF2-40B4-BE49-F238E27FC236}">
                <a16:creationId xmlns:a16="http://schemas.microsoft.com/office/drawing/2014/main" id="{C38F078F-C140-2116-F520-C89C8DF95234}"/>
              </a:ext>
            </a:extLst>
          </p:cNvPr>
          <p:cNvPicPr>
            <a:picLocks noChangeAspect="1"/>
          </p:cNvPicPr>
          <p:nvPr/>
        </p:nvPicPr>
        <p:blipFill>
          <a:blip r:embed="rId3"/>
          <a:stretch>
            <a:fillRect/>
          </a:stretch>
        </p:blipFill>
        <p:spPr>
          <a:xfrm>
            <a:off x="333469" y="3045906"/>
            <a:ext cx="5708210" cy="585117"/>
          </a:xfrm>
          <a:prstGeom prst="rect">
            <a:avLst/>
          </a:prstGeom>
        </p:spPr>
      </p:pic>
      <p:sp>
        <p:nvSpPr>
          <p:cNvPr id="3" name="Slide Number Placeholder 2">
            <a:extLst>
              <a:ext uri="{FF2B5EF4-FFF2-40B4-BE49-F238E27FC236}">
                <a16:creationId xmlns:a16="http://schemas.microsoft.com/office/drawing/2014/main" id="{58E2CE3B-D65B-E0F0-3671-71CE428A3227}"/>
              </a:ext>
            </a:extLst>
          </p:cNvPr>
          <p:cNvSpPr>
            <a:spLocks noGrp="1"/>
          </p:cNvSpPr>
          <p:nvPr>
            <p:ph type="sldNum" sz="quarter" idx="12"/>
          </p:nvPr>
        </p:nvSpPr>
        <p:spPr/>
        <p:txBody>
          <a:bodyPr/>
          <a:lstStyle/>
          <a:p>
            <a:fld id="{F3FD3ADD-168C-43A9-99FD-76EA1FCBD55A}" type="slidenum">
              <a:rPr lang="en-US" smtClean="0"/>
              <a:t>19</a:t>
            </a:fld>
            <a:endParaRPr lang="en-US"/>
          </a:p>
        </p:txBody>
      </p:sp>
    </p:spTree>
    <p:extLst>
      <p:ext uri="{BB962C8B-B14F-4D97-AF65-F5344CB8AC3E}">
        <p14:creationId xmlns:p14="http://schemas.microsoft.com/office/powerpoint/2010/main" val="519776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3349-D76E-B9E2-BF1B-0847C839F3E9}"/>
              </a:ext>
            </a:extLst>
          </p:cNvPr>
          <p:cNvSpPr>
            <a:spLocks noGrp="1"/>
          </p:cNvSpPr>
          <p:nvPr>
            <p:ph type="title"/>
          </p:nvPr>
        </p:nvSpPr>
        <p:spPr>
          <a:xfrm>
            <a:off x="1097280" y="645459"/>
            <a:ext cx="10058400" cy="726141"/>
          </a:xfrm>
        </p:spPr>
        <p:txBody>
          <a:bodyPr/>
          <a:lstStyle/>
          <a:p>
            <a:r>
              <a:rPr lang="vi-VN" err="1">
                <a:latin typeface="Cambria" panose="02040503050406030204" pitchFamily="18" charset="0"/>
                <a:ea typeface="Cambria" panose="02040503050406030204" pitchFamily="18" charset="0"/>
              </a:rPr>
              <a:t>Contents</a:t>
            </a:r>
            <a:endParaRPr lang="en-US">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2AF18B08-1914-0291-AA35-647577A0ED51}"/>
              </a:ext>
            </a:extLst>
          </p:cNvPr>
          <p:cNvSpPr>
            <a:spLocks noGrp="1"/>
          </p:cNvSpPr>
          <p:nvPr>
            <p:ph idx="1"/>
          </p:nvPr>
        </p:nvSpPr>
        <p:spPr/>
        <p:txBody>
          <a:bodyPr/>
          <a:lstStyle/>
          <a:p>
            <a:r>
              <a:rPr lang="en-US"/>
              <a:t>1. Introduction</a:t>
            </a:r>
          </a:p>
          <a:p>
            <a:r>
              <a:rPr lang="en-US"/>
              <a:t>2. Problem</a:t>
            </a:r>
          </a:p>
          <a:p>
            <a:r>
              <a:rPr lang="en-US"/>
              <a:t>3. Objective</a:t>
            </a:r>
          </a:p>
          <a:p>
            <a:r>
              <a:rPr lang="en-US"/>
              <a:t>4. Approach</a:t>
            </a:r>
          </a:p>
          <a:p>
            <a:r>
              <a:rPr lang="en-US"/>
              <a:t>5. Experiments</a:t>
            </a:r>
          </a:p>
          <a:p>
            <a:r>
              <a:rPr lang="en-US"/>
              <a:t>6. Results</a:t>
            </a:r>
          </a:p>
          <a:p>
            <a:r>
              <a:rPr lang="en-US"/>
              <a:t>7. Conclusion</a:t>
            </a:r>
          </a:p>
          <a:p>
            <a:r>
              <a:rPr lang="en-US"/>
              <a:t>8. Limitations and Future Works</a:t>
            </a:r>
          </a:p>
          <a:p>
            <a:endParaRPr lang="en-US"/>
          </a:p>
        </p:txBody>
      </p:sp>
      <p:sp>
        <p:nvSpPr>
          <p:cNvPr id="4" name="Slide Number Placeholder 3">
            <a:extLst>
              <a:ext uri="{FF2B5EF4-FFF2-40B4-BE49-F238E27FC236}">
                <a16:creationId xmlns:a16="http://schemas.microsoft.com/office/drawing/2014/main" id="{579ECCA6-BEB6-D138-B7FB-ECF908900E92}"/>
              </a:ext>
            </a:extLst>
          </p:cNvPr>
          <p:cNvSpPr>
            <a:spLocks noGrp="1"/>
          </p:cNvSpPr>
          <p:nvPr>
            <p:ph type="sldNum" sz="quarter" idx="12"/>
          </p:nvPr>
        </p:nvSpPr>
        <p:spPr/>
        <p:txBody>
          <a:bodyPr/>
          <a:lstStyle/>
          <a:p>
            <a:fld id="{F3FD3ADD-168C-43A9-99FD-76EA1FCBD55A}" type="slidenum">
              <a:rPr lang="en-US" smtClean="0"/>
              <a:t>2</a:t>
            </a:fld>
            <a:endParaRPr lang="en-US"/>
          </a:p>
        </p:txBody>
      </p:sp>
    </p:spTree>
    <p:extLst>
      <p:ext uri="{BB962C8B-B14F-4D97-AF65-F5344CB8AC3E}">
        <p14:creationId xmlns:p14="http://schemas.microsoft.com/office/powerpoint/2010/main" val="1871244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78016-2699-2CE5-14E2-A7201D012E91}"/>
              </a:ext>
            </a:extLst>
          </p:cNvPr>
          <p:cNvSpPr>
            <a:spLocks noGrp="1"/>
          </p:cNvSpPr>
          <p:nvPr>
            <p:ph type="title"/>
          </p:nvPr>
        </p:nvSpPr>
        <p:spPr>
          <a:xfrm>
            <a:off x="1067102" y="603474"/>
            <a:ext cx="10058400" cy="789162"/>
          </a:xfrm>
        </p:spPr>
        <p:txBody>
          <a:bodyPr>
            <a:normAutofit/>
          </a:bodyPr>
          <a:lstStyle/>
          <a:p>
            <a:r>
              <a:rPr lang="en-US">
                <a:ea typeface="Cambria"/>
              </a:rPr>
              <a:t>Guided Backpropagation</a:t>
            </a:r>
            <a:endParaRPr lang="en-US"/>
          </a:p>
        </p:txBody>
      </p:sp>
      <p:pic>
        <p:nvPicPr>
          <p:cNvPr id="7" name="Picture 7" descr="Confluence Mobil - TUM Wiki">
            <a:extLst>
              <a:ext uri="{FF2B5EF4-FFF2-40B4-BE49-F238E27FC236}">
                <a16:creationId xmlns:a16="http://schemas.microsoft.com/office/drawing/2014/main" id="{3F4D0ED7-A612-97E9-DAF1-1EDE57FE6A89}"/>
              </a:ext>
            </a:extLst>
          </p:cNvPr>
          <p:cNvPicPr>
            <a:picLocks noChangeAspect="1"/>
          </p:cNvPicPr>
          <p:nvPr/>
        </p:nvPicPr>
        <p:blipFill>
          <a:blip r:embed="rId2"/>
          <a:stretch>
            <a:fillRect/>
          </a:stretch>
        </p:blipFill>
        <p:spPr>
          <a:xfrm>
            <a:off x="1927030" y="3058411"/>
            <a:ext cx="8503920" cy="2840373"/>
          </a:xfrm>
          <a:prstGeom prst="rect">
            <a:avLst/>
          </a:prstGeom>
        </p:spPr>
      </p:pic>
      <p:sp>
        <p:nvSpPr>
          <p:cNvPr id="8" name="TextBox 7">
            <a:extLst>
              <a:ext uri="{FF2B5EF4-FFF2-40B4-BE49-F238E27FC236}">
                <a16:creationId xmlns:a16="http://schemas.microsoft.com/office/drawing/2014/main" id="{4FCF7F54-3E71-E649-1CE2-25AFF83501F9}"/>
              </a:ext>
            </a:extLst>
          </p:cNvPr>
          <p:cNvSpPr txBox="1"/>
          <p:nvPr/>
        </p:nvSpPr>
        <p:spPr>
          <a:xfrm>
            <a:off x="1173479" y="1615440"/>
            <a:ext cx="9982200" cy="3847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Negative gradients could decrease the accuracy of deeper layers in the network being explained</a:t>
            </a:r>
            <a:endParaRPr lang="en-US"/>
          </a:p>
        </p:txBody>
      </p:sp>
      <p:sp>
        <p:nvSpPr>
          <p:cNvPr id="9" name="Arrow: Right 8">
            <a:extLst>
              <a:ext uri="{FF2B5EF4-FFF2-40B4-BE49-F238E27FC236}">
                <a16:creationId xmlns:a16="http://schemas.microsoft.com/office/drawing/2014/main" id="{097258FC-9410-E8AB-84D7-851052A38652}"/>
              </a:ext>
            </a:extLst>
          </p:cNvPr>
          <p:cNvSpPr/>
          <p:nvPr/>
        </p:nvSpPr>
        <p:spPr>
          <a:xfrm>
            <a:off x="856676" y="2355511"/>
            <a:ext cx="275897" cy="193391"/>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C80D2E0-B7F5-B8C9-0C46-13F84CC58432}"/>
              </a:ext>
            </a:extLst>
          </p:cNvPr>
          <p:cNvSpPr txBox="1"/>
          <p:nvPr/>
        </p:nvSpPr>
        <p:spPr>
          <a:xfrm>
            <a:off x="1222218" y="2112474"/>
            <a:ext cx="9921088" cy="6771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Modifies the standard backpropagation step using the </a:t>
            </a:r>
            <a:r>
              <a:rPr lang="en-US" sz="1900" err="1">
                <a:ea typeface="+mn-lt"/>
                <a:cs typeface="+mn-lt"/>
              </a:rPr>
              <a:t>ReLU</a:t>
            </a:r>
            <a:r>
              <a:rPr lang="en-US" sz="1900">
                <a:ea typeface="+mn-lt"/>
                <a:cs typeface="+mn-lt"/>
              </a:rPr>
              <a:t> operation, allowing only positive gradients to be backpropagated.</a:t>
            </a:r>
            <a:endParaRPr lang="en-US"/>
          </a:p>
        </p:txBody>
      </p:sp>
      <p:sp>
        <p:nvSpPr>
          <p:cNvPr id="3" name="Slide Number Placeholder 2">
            <a:extLst>
              <a:ext uri="{FF2B5EF4-FFF2-40B4-BE49-F238E27FC236}">
                <a16:creationId xmlns:a16="http://schemas.microsoft.com/office/drawing/2014/main" id="{BA27DFD2-00FC-9B62-F642-7016F9EE1B6E}"/>
              </a:ext>
            </a:extLst>
          </p:cNvPr>
          <p:cNvSpPr>
            <a:spLocks noGrp="1"/>
          </p:cNvSpPr>
          <p:nvPr>
            <p:ph type="sldNum" sz="quarter" idx="12"/>
          </p:nvPr>
        </p:nvSpPr>
        <p:spPr/>
        <p:txBody>
          <a:bodyPr/>
          <a:lstStyle/>
          <a:p>
            <a:fld id="{F3FD3ADD-168C-43A9-99FD-76EA1FCBD55A}" type="slidenum">
              <a:rPr lang="en-US" smtClean="0"/>
              <a:t>20</a:t>
            </a:fld>
            <a:endParaRPr lang="en-US"/>
          </a:p>
        </p:txBody>
      </p:sp>
    </p:spTree>
    <p:extLst>
      <p:ext uri="{BB962C8B-B14F-4D97-AF65-F5344CB8AC3E}">
        <p14:creationId xmlns:p14="http://schemas.microsoft.com/office/powerpoint/2010/main" val="1933097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a:ea typeface="+mj-lt"/>
                <a:cs typeface="+mj-lt"/>
              </a:rPr>
              <a:t>Guided </a:t>
            </a:r>
            <a:r>
              <a:rPr lang="en-US" err="1">
                <a:ea typeface="+mj-lt"/>
                <a:cs typeface="+mj-lt"/>
              </a:rPr>
              <a:t>GradCAM</a:t>
            </a:r>
            <a:r>
              <a:rPr lang="en-US">
                <a:ea typeface="+mj-lt"/>
                <a:cs typeface="+mj-lt"/>
              </a:rPr>
              <a:t> </a:t>
            </a:r>
            <a:endParaRPr lang="en-US"/>
          </a:p>
        </p:txBody>
      </p:sp>
      <p:pic>
        <p:nvPicPr>
          <p:cNvPr id="3" name="Picture 3" descr="Gradient-weighted Class Activation Mapping - Grad-CAM- | by Mohamed Chetoui  | Medium">
            <a:extLst>
              <a:ext uri="{FF2B5EF4-FFF2-40B4-BE49-F238E27FC236}">
                <a16:creationId xmlns:a16="http://schemas.microsoft.com/office/drawing/2014/main" id="{33AC3B6B-0EA2-C454-4C9E-5AC70203D983}"/>
              </a:ext>
            </a:extLst>
          </p:cNvPr>
          <p:cNvPicPr>
            <a:picLocks noChangeAspect="1"/>
          </p:cNvPicPr>
          <p:nvPr/>
        </p:nvPicPr>
        <p:blipFill>
          <a:blip r:embed="rId3"/>
          <a:stretch>
            <a:fillRect/>
          </a:stretch>
        </p:blipFill>
        <p:spPr>
          <a:xfrm>
            <a:off x="1239865" y="1832375"/>
            <a:ext cx="8310021" cy="3741839"/>
          </a:xfrm>
          <a:prstGeom prst="rect">
            <a:avLst/>
          </a:prstGeom>
        </p:spPr>
      </p:pic>
      <p:sp>
        <p:nvSpPr>
          <p:cNvPr id="4" name="TextBox 3">
            <a:extLst>
              <a:ext uri="{FF2B5EF4-FFF2-40B4-BE49-F238E27FC236}">
                <a16:creationId xmlns:a16="http://schemas.microsoft.com/office/drawing/2014/main" id="{CA7C56E6-776F-653F-7DC3-44098BD84B1D}"/>
              </a:ext>
            </a:extLst>
          </p:cNvPr>
          <p:cNvSpPr txBox="1"/>
          <p:nvPr/>
        </p:nvSpPr>
        <p:spPr>
          <a:xfrm>
            <a:off x="4458830" y="5802413"/>
            <a:ext cx="3606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95000"/>
                    <a:lumOff val="5000"/>
                  </a:schemeClr>
                </a:solidFill>
                <a:ea typeface="Cambria"/>
                <a:hlinkClick r:id="rId4">
                  <a:extLst>
                    <a:ext uri="{A12FA001-AC4F-418D-AE19-62706E023703}">
                      <ahyp:hlinkClr xmlns:ahyp="http://schemas.microsoft.com/office/drawing/2018/hyperlinkcolor" val="tx"/>
                    </a:ext>
                  </a:extLst>
                </a:hlinkClick>
              </a:rPr>
              <a:t>How Guided Gradient-CAM works</a:t>
            </a:r>
          </a:p>
        </p:txBody>
      </p:sp>
      <p:sp>
        <p:nvSpPr>
          <p:cNvPr id="5" name="Slide Number Placeholder 4">
            <a:extLst>
              <a:ext uri="{FF2B5EF4-FFF2-40B4-BE49-F238E27FC236}">
                <a16:creationId xmlns:a16="http://schemas.microsoft.com/office/drawing/2014/main" id="{99112C1A-1318-F14F-FEC9-C89479190480}"/>
              </a:ext>
            </a:extLst>
          </p:cNvPr>
          <p:cNvSpPr>
            <a:spLocks noGrp="1"/>
          </p:cNvSpPr>
          <p:nvPr>
            <p:ph type="sldNum" sz="quarter" idx="12"/>
          </p:nvPr>
        </p:nvSpPr>
        <p:spPr/>
        <p:txBody>
          <a:bodyPr/>
          <a:lstStyle/>
          <a:p>
            <a:fld id="{F3FD3ADD-168C-43A9-99FD-76EA1FCBD55A}" type="slidenum">
              <a:rPr lang="en-US" smtClean="0"/>
              <a:t>21</a:t>
            </a:fld>
            <a:endParaRPr lang="en-US"/>
          </a:p>
        </p:txBody>
      </p:sp>
      <p:sp>
        <p:nvSpPr>
          <p:cNvPr id="29" name="TextBox 28">
            <a:extLst>
              <a:ext uri="{FF2B5EF4-FFF2-40B4-BE49-F238E27FC236}">
                <a16:creationId xmlns:a16="http://schemas.microsoft.com/office/drawing/2014/main" id="{CEB655A5-A109-EF34-17A1-055D98AE3B6F}"/>
              </a:ext>
            </a:extLst>
          </p:cNvPr>
          <p:cNvSpPr txBox="1"/>
          <p:nvPr/>
        </p:nvSpPr>
        <p:spPr>
          <a:xfrm>
            <a:off x="3289468" y="1562351"/>
            <a:ext cx="35417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mbria"/>
              </a:rPr>
              <a:t>Focus on regions where positive gradient</a:t>
            </a:r>
          </a:p>
        </p:txBody>
      </p:sp>
      <p:sp>
        <p:nvSpPr>
          <p:cNvPr id="30" name="TextBox 29">
            <a:extLst>
              <a:ext uri="{FF2B5EF4-FFF2-40B4-BE49-F238E27FC236}">
                <a16:creationId xmlns:a16="http://schemas.microsoft.com/office/drawing/2014/main" id="{67BE9061-9512-7443-7AA9-DF92C6E94AEB}"/>
              </a:ext>
            </a:extLst>
          </p:cNvPr>
          <p:cNvSpPr txBox="1"/>
          <p:nvPr/>
        </p:nvSpPr>
        <p:spPr>
          <a:xfrm>
            <a:off x="3284483" y="5169776"/>
            <a:ext cx="28180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Cambria"/>
              </a:rPr>
              <a:t>Class </a:t>
            </a:r>
            <a:r>
              <a:rPr lang="en-US" sz="1400">
                <a:ea typeface="+mn-lt"/>
                <a:cs typeface="+mn-lt"/>
              </a:rPr>
              <a:t>discrimination</a:t>
            </a:r>
            <a:r>
              <a:rPr lang="en-US" sz="1400">
                <a:ea typeface="Cambria"/>
              </a:rPr>
              <a:t>, localization</a:t>
            </a:r>
          </a:p>
        </p:txBody>
      </p:sp>
    </p:spTree>
    <p:extLst>
      <p:ext uri="{BB962C8B-B14F-4D97-AF65-F5344CB8AC3E}">
        <p14:creationId xmlns:p14="http://schemas.microsoft.com/office/powerpoint/2010/main" val="1260429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614687"/>
            <a:ext cx="10030177" cy="789162"/>
          </a:xfrm>
        </p:spPr>
        <p:txBody>
          <a:bodyPr>
            <a:normAutofit/>
          </a:bodyPr>
          <a:lstStyle/>
          <a:p>
            <a:r>
              <a:rPr lang="en-US"/>
              <a:t>Layer-wise Relevance Propagation</a:t>
            </a:r>
          </a:p>
        </p:txBody>
      </p:sp>
      <p:pic>
        <p:nvPicPr>
          <p:cNvPr id="3" name="Picture 3" descr="Layer-wise Relevance Propagation - 공돌이의 수학정리노트 (Angelo's Math Notes)">
            <a:extLst>
              <a:ext uri="{FF2B5EF4-FFF2-40B4-BE49-F238E27FC236}">
                <a16:creationId xmlns:a16="http://schemas.microsoft.com/office/drawing/2014/main" id="{CE7AD2CA-5E31-53ED-77E2-40ED85C04317}"/>
              </a:ext>
            </a:extLst>
          </p:cNvPr>
          <p:cNvPicPr>
            <a:picLocks noChangeAspect="1"/>
          </p:cNvPicPr>
          <p:nvPr/>
        </p:nvPicPr>
        <p:blipFill>
          <a:blip r:embed="rId3"/>
          <a:stretch>
            <a:fillRect/>
          </a:stretch>
        </p:blipFill>
        <p:spPr>
          <a:xfrm>
            <a:off x="7254200" y="1711744"/>
            <a:ext cx="4083754" cy="3839889"/>
          </a:xfrm>
          <a:prstGeom prst="rect">
            <a:avLst/>
          </a:prstGeom>
        </p:spPr>
      </p:pic>
      <p:pic>
        <p:nvPicPr>
          <p:cNvPr id="4" name="Picture 4" descr="A math equation with black text&#10;&#10;Description automatically generated">
            <a:extLst>
              <a:ext uri="{FF2B5EF4-FFF2-40B4-BE49-F238E27FC236}">
                <a16:creationId xmlns:a16="http://schemas.microsoft.com/office/drawing/2014/main" id="{A8B572FC-49A8-3218-9CC6-6478D4348DE4}"/>
              </a:ext>
            </a:extLst>
          </p:cNvPr>
          <p:cNvPicPr>
            <a:picLocks noChangeAspect="1"/>
          </p:cNvPicPr>
          <p:nvPr/>
        </p:nvPicPr>
        <p:blipFill rotWithShape="1">
          <a:blip r:embed="rId4"/>
          <a:srcRect b="59788"/>
          <a:stretch/>
        </p:blipFill>
        <p:spPr>
          <a:xfrm>
            <a:off x="843985" y="2548186"/>
            <a:ext cx="5867065" cy="571973"/>
          </a:xfrm>
          <a:prstGeom prst="rect">
            <a:avLst/>
          </a:prstGeom>
        </p:spPr>
      </p:pic>
      <p:sp>
        <p:nvSpPr>
          <p:cNvPr id="5" name="TextBox 4">
            <a:extLst>
              <a:ext uri="{FF2B5EF4-FFF2-40B4-BE49-F238E27FC236}">
                <a16:creationId xmlns:a16="http://schemas.microsoft.com/office/drawing/2014/main" id="{C2C1CE3E-CEDE-4D63-28C2-BFFCAAA9B82B}"/>
              </a:ext>
            </a:extLst>
          </p:cNvPr>
          <p:cNvSpPr txBox="1"/>
          <p:nvPr/>
        </p:nvSpPr>
        <p:spPr>
          <a:xfrm>
            <a:off x="7272112" y="5638994"/>
            <a:ext cx="407105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Cambria"/>
                <a:hlinkClick r:id="rId5">
                  <a:extLst>
                    <a:ext uri="{A12FA001-AC4F-418D-AE19-62706E023703}">
                      <ahyp:hlinkClr xmlns:ahyp="http://schemas.microsoft.com/office/drawing/2018/hyperlinkcolor" val="tx"/>
                    </a:ext>
                  </a:extLst>
                </a:hlinkClick>
              </a:rPr>
              <a:t>How LRP works</a:t>
            </a:r>
          </a:p>
        </p:txBody>
      </p:sp>
      <p:pic>
        <p:nvPicPr>
          <p:cNvPr id="7" name="Picture 7" descr="A group of black symbols&#10;&#10;Description automatically generated">
            <a:extLst>
              <a:ext uri="{FF2B5EF4-FFF2-40B4-BE49-F238E27FC236}">
                <a16:creationId xmlns:a16="http://schemas.microsoft.com/office/drawing/2014/main" id="{33672157-7170-1AD6-7DA4-B6F14490EAB3}"/>
              </a:ext>
            </a:extLst>
          </p:cNvPr>
          <p:cNvPicPr>
            <a:picLocks noChangeAspect="1"/>
          </p:cNvPicPr>
          <p:nvPr/>
        </p:nvPicPr>
        <p:blipFill>
          <a:blip r:embed="rId6"/>
          <a:stretch>
            <a:fillRect/>
          </a:stretch>
        </p:blipFill>
        <p:spPr>
          <a:xfrm>
            <a:off x="969306" y="4190370"/>
            <a:ext cx="1811868" cy="468674"/>
          </a:xfrm>
          <a:prstGeom prst="rect">
            <a:avLst/>
          </a:prstGeom>
        </p:spPr>
      </p:pic>
      <p:sp>
        <p:nvSpPr>
          <p:cNvPr id="8" name="TextBox 7">
            <a:extLst>
              <a:ext uri="{FF2B5EF4-FFF2-40B4-BE49-F238E27FC236}">
                <a16:creationId xmlns:a16="http://schemas.microsoft.com/office/drawing/2014/main" id="{9EB32E4D-25FC-691F-7447-CAEDC46407A4}"/>
              </a:ext>
            </a:extLst>
          </p:cNvPr>
          <p:cNvSpPr txBox="1"/>
          <p:nvPr/>
        </p:nvSpPr>
        <p:spPr>
          <a:xfrm>
            <a:off x="906048" y="4241438"/>
            <a:ext cx="5805462" cy="691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                                   is the amount of contribution node </a:t>
            </a:r>
            <a:r>
              <a:rPr lang="en-US" sz="1900" i="1">
                <a:ea typeface="+mn-lt"/>
                <a:cs typeface="+mn-lt"/>
              </a:rPr>
              <a:t>j</a:t>
            </a:r>
            <a:r>
              <a:rPr lang="en-US" sz="1900">
                <a:ea typeface="+mn-lt"/>
                <a:cs typeface="+mn-lt"/>
              </a:rPr>
              <a:t> has to make node </a:t>
            </a:r>
            <a:r>
              <a:rPr lang="en-US" sz="1900" i="1">
                <a:ea typeface="+mn-lt"/>
                <a:cs typeface="+mn-lt"/>
              </a:rPr>
              <a:t>k</a:t>
            </a:r>
            <a:r>
              <a:rPr lang="en-US" sz="1900">
                <a:ea typeface="+mn-lt"/>
                <a:cs typeface="+mn-lt"/>
              </a:rPr>
              <a:t> relevant</a:t>
            </a:r>
            <a:endParaRPr lang="en-US"/>
          </a:p>
        </p:txBody>
      </p:sp>
      <p:pic>
        <p:nvPicPr>
          <p:cNvPr id="6" name="Picture 8" descr="A black symbols with letters&#10;&#10;Description automatically generated">
            <a:extLst>
              <a:ext uri="{FF2B5EF4-FFF2-40B4-BE49-F238E27FC236}">
                <a16:creationId xmlns:a16="http://schemas.microsoft.com/office/drawing/2014/main" id="{C09E4B28-8EC9-9AE9-528E-13D2C3686550}"/>
              </a:ext>
            </a:extLst>
          </p:cNvPr>
          <p:cNvPicPr>
            <a:picLocks noChangeAspect="1"/>
          </p:cNvPicPr>
          <p:nvPr/>
        </p:nvPicPr>
        <p:blipFill>
          <a:blip r:embed="rId7"/>
          <a:stretch>
            <a:fillRect/>
          </a:stretch>
        </p:blipFill>
        <p:spPr>
          <a:xfrm>
            <a:off x="2566657" y="3232155"/>
            <a:ext cx="2622488" cy="793551"/>
          </a:xfrm>
          <a:prstGeom prst="rect">
            <a:avLst/>
          </a:prstGeom>
        </p:spPr>
      </p:pic>
      <p:sp>
        <p:nvSpPr>
          <p:cNvPr id="9" name="Slide Number Placeholder 8">
            <a:extLst>
              <a:ext uri="{FF2B5EF4-FFF2-40B4-BE49-F238E27FC236}">
                <a16:creationId xmlns:a16="http://schemas.microsoft.com/office/drawing/2014/main" id="{FDE05764-C3A4-F78E-18E8-0316BBC3C7B5}"/>
              </a:ext>
            </a:extLst>
          </p:cNvPr>
          <p:cNvSpPr>
            <a:spLocks noGrp="1"/>
          </p:cNvSpPr>
          <p:nvPr>
            <p:ph type="sldNum" sz="quarter" idx="12"/>
          </p:nvPr>
        </p:nvSpPr>
        <p:spPr/>
        <p:txBody>
          <a:bodyPr/>
          <a:lstStyle/>
          <a:p>
            <a:fld id="{F3FD3ADD-168C-43A9-99FD-76EA1FCBD55A}" type="slidenum">
              <a:rPr lang="en-US" smtClean="0"/>
              <a:t>22</a:t>
            </a:fld>
            <a:endParaRPr lang="en-US"/>
          </a:p>
        </p:txBody>
      </p:sp>
    </p:spTree>
    <p:extLst>
      <p:ext uri="{BB962C8B-B14F-4D97-AF65-F5344CB8AC3E}">
        <p14:creationId xmlns:p14="http://schemas.microsoft.com/office/powerpoint/2010/main" val="2833324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err="1">
                <a:ea typeface="+mj-lt"/>
                <a:cs typeface="+mj-lt"/>
              </a:rPr>
              <a:t>DeepLIFT</a:t>
            </a:r>
          </a:p>
        </p:txBody>
      </p:sp>
      <p:sp>
        <p:nvSpPr>
          <p:cNvPr id="10" name="TextBox 9">
            <a:extLst>
              <a:ext uri="{FF2B5EF4-FFF2-40B4-BE49-F238E27FC236}">
                <a16:creationId xmlns:a16="http://schemas.microsoft.com/office/drawing/2014/main" id="{B048BDBB-EE47-5C43-88BF-096C2CAB26D3}"/>
              </a:ext>
            </a:extLst>
          </p:cNvPr>
          <p:cNvSpPr txBox="1"/>
          <p:nvPr/>
        </p:nvSpPr>
        <p:spPr>
          <a:xfrm>
            <a:off x="1097280" y="1484912"/>
            <a:ext cx="2844955" cy="523220"/>
          </a:xfrm>
          <a:prstGeom prst="rect">
            <a:avLst/>
          </a:prstGeom>
          <a:noFill/>
        </p:spPr>
        <p:txBody>
          <a:bodyPr wrap="square" lIns="91440" tIns="45720" rIns="91440" bIns="45720" rtlCol="0" anchor="t">
            <a:spAutoFit/>
          </a:bodyPr>
          <a:lstStyle/>
          <a:p>
            <a:endParaRPr lang="en-US" sz="2800" b="1">
              <a:ea typeface="Cambria"/>
            </a:endParaRPr>
          </a:p>
        </p:txBody>
      </p:sp>
      <p:sp>
        <p:nvSpPr>
          <p:cNvPr id="3" name="TextBox 2">
            <a:extLst>
              <a:ext uri="{FF2B5EF4-FFF2-40B4-BE49-F238E27FC236}">
                <a16:creationId xmlns:a16="http://schemas.microsoft.com/office/drawing/2014/main" id="{81F98A81-CFEE-0E8D-7FDC-115E6CF6DA56}"/>
              </a:ext>
            </a:extLst>
          </p:cNvPr>
          <p:cNvSpPr txBox="1"/>
          <p:nvPr/>
        </p:nvSpPr>
        <p:spPr>
          <a:xfrm>
            <a:off x="1097034" y="1545236"/>
            <a:ext cx="1018324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Computes the contribution of each input feature to the output by comparing the </a:t>
            </a:r>
            <a:r>
              <a:rPr lang="en-US" b="1">
                <a:ea typeface="+mn-lt"/>
                <a:cs typeface="+mn-lt"/>
              </a:rPr>
              <a:t>activation </a:t>
            </a:r>
            <a:r>
              <a:rPr lang="en-US">
                <a:ea typeface="+mn-lt"/>
                <a:cs typeface="+mn-lt"/>
              </a:rPr>
              <a:t>of each neuron in the network to a </a:t>
            </a:r>
            <a:r>
              <a:rPr lang="en-US" b="1">
                <a:ea typeface="+mn-lt"/>
                <a:cs typeface="+mn-lt"/>
              </a:rPr>
              <a:t>reference activation.</a:t>
            </a:r>
          </a:p>
        </p:txBody>
      </p:sp>
      <p:pic>
        <p:nvPicPr>
          <p:cNvPr id="5" name="Picture 5" descr="A diagram of a mathematical equation&#10;&#10;Description automatically generated">
            <a:extLst>
              <a:ext uri="{FF2B5EF4-FFF2-40B4-BE49-F238E27FC236}">
                <a16:creationId xmlns:a16="http://schemas.microsoft.com/office/drawing/2014/main" id="{E4322D1C-6FC0-3123-0940-A3F2A0FB970B}"/>
              </a:ext>
            </a:extLst>
          </p:cNvPr>
          <p:cNvPicPr>
            <a:picLocks noChangeAspect="1"/>
          </p:cNvPicPr>
          <p:nvPr/>
        </p:nvPicPr>
        <p:blipFill>
          <a:blip r:embed="rId3"/>
          <a:stretch>
            <a:fillRect/>
          </a:stretch>
        </p:blipFill>
        <p:spPr>
          <a:xfrm>
            <a:off x="1004934" y="2442759"/>
            <a:ext cx="4403002" cy="2568500"/>
          </a:xfrm>
          <a:prstGeom prst="rect">
            <a:avLst/>
          </a:prstGeom>
        </p:spPr>
      </p:pic>
      <p:pic>
        <p:nvPicPr>
          <p:cNvPr id="6" name="Picture 6" descr="A graph of a line with a red arrow&#10;&#10;Description automatically generated">
            <a:extLst>
              <a:ext uri="{FF2B5EF4-FFF2-40B4-BE49-F238E27FC236}">
                <a16:creationId xmlns:a16="http://schemas.microsoft.com/office/drawing/2014/main" id="{3F0B3E53-F45E-0073-BEBC-D18773BBA139}"/>
              </a:ext>
            </a:extLst>
          </p:cNvPr>
          <p:cNvPicPr>
            <a:picLocks noChangeAspect="1"/>
          </p:cNvPicPr>
          <p:nvPr/>
        </p:nvPicPr>
        <p:blipFill>
          <a:blip r:embed="rId4"/>
          <a:stretch>
            <a:fillRect/>
          </a:stretch>
        </p:blipFill>
        <p:spPr>
          <a:xfrm>
            <a:off x="6640716" y="2350870"/>
            <a:ext cx="4146486" cy="2933346"/>
          </a:xfrm>
          <a:prstGeom prst="rect">
            <a:avLst/>
          </a:prstGeom>
        </p:spPr>
      </p:pic>
      <p:sp>
        <p:nvSpPr>
          <p:cNvPr id="7" name="TextBox 6">
            <a:extLst>
              <a:ext uri="{FF2B5EF4-FFF2-40B4-BE49-F238E27FC236}">
                <a16:creationId xmlns:a16="http://schemas.microsoft.com/office/drawing/2014/main" id="{DCF19759-8BDF-AA42-ED8B-91610537AD9D}"/>
              </a:ext>
            </a:extLst>
          </p:cNvPr>
          <p:cNvSpPr txBox="1"/>
          <p:nvPr/>
        </p:nvSpPr>
        <p:spPr>
          <a:xfrm>
            <a:off x="6480771" y="5356633"/>
            <a:ext cx="44663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Discontinuous gradients can produce misleading importance scores</a:t>
            </a:r>
            <a:endParaRPr lang="en-US">
              <a:ea typeface="Cambria" panose="02040503050406030204"/>
            </a:endParaRPr>
          </a:p>
        </p:txBody>
      </p:sp>
      <p:sp>
        <p:nvSpPr>
          <p:cNvPr id="8" name="TextBox 7">
            <a:extLst>
              <a:ext uri="{FF2B5EF4-FFF2-40B4-BE49-F238E27FC236}">
                <a16:creationId xmlns:a16="http://schemas.microsoft.com/office/drawing/2014/main" id="{235FC191-7C3A-5E05-0B4E-64F90627F36F}"/>
              </a:ext>
            </a:extLst>
          </p:cNvPr>
          <p:cNvSpPr txBox="1"/>
          <p:nvPr/>
        </p:nvSpPr>
        <p:spPr>
          <a:xfrm>
            <a:off x="1093959" y="5281187"/>
            <a:ext cx="41344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ea typeface="+mn-lt"/>
                <a:cs typeface="+mn-lt"/>
              </a:rPr>
              <a:t>A simple network exhibiting saturation in the signal from its inputs</a:t>
            </a:r>
            <a:endParaRPr lang="en-US"/>
          </a:p>
        </p:txBody>
      </p:sp>
      <p:sp>
        <p:nvSpPr>
          <p:cNvPr id="4" name="Slide Number Placeholder 3">
            <a:extLst>
              <a:ext uri="{FF2B5EF4-FFF2-40B4-BE49-F238E27FC236}">
                <a16:creationId xmlns:a16="http://schemas.microsoft.com/office/drawing/2014/main" id="{BB6DC53D-2479-9F35-9327-CFA8C0499EFF}"/>
              </a:ext>
            </a:extLst>
          </p:cNvPr>
          <p:cNvSpPr>
            <a:spLocks noGrp="1"/>
          </p:cNvSpPr>
          <p:nvPr>
            <p:ph type="sldNum" sz="quarter" idx="12"/>
          </p:nvPr>
        </p:nvSpPr>
        <p:spPr/>
        <p:txBody>
          <a:bodyPr/>
          <a:lstStyle/>
          <a:p>
            <a:fld id="{F3FD3ADD-168C-43A9-99FD-76EA1FCBD55A}" type="slidenum">
              <a:rPr lang="en-US" smtClean="0"/>
              <a:t>23</a:t>
            </a:fld>
            <a:endParaRPr lang="en-US"/>
          </a:p>
        </p:txBody>
      </p:sp>
    </p:spTree>
    <p:extLst>
      <p:ext uri="{BB962C8B-B14F-4D97-AF65-F5344CB8AC3E}">
        <p14:creationId xmlns:p14="http://schemas.microsoft.com/office/powerpoint/2010/main" val="3535103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a:ea typeface="+mj-lt"/>
                <a:cs typeface="+mj-lt"/>
              </a:rPr>
              <a:t>Grad-SHAP </a:t>
            </a:r>
            <a:endParaRPr lang="en-US"/>
          </a:p>
        </p:txBody>
      </p:sp>
      <p:sp>
        <p:nvSpPr>
          <p:cNvPr id="3" name="TextBox 2">
            <a:extLst>
              <a:ext uri="{FF2B5EF4-FFF2-40B4-BE49-F238E27FC236}">
                <a16:creationId xmlns:a16="http://schemas.microsoft.com/office/drawing/2014/main" id="{60060A1E-6D41-EF83-175A-C1FFDDBE9460}"/>
              </a:ext>
            </a:extLst>
          </p:cNvPr>
          <p:cNvSpPr txBox="1"/>
          <p:nvPr/>
        </p:nvSpPr>
        <p:spPr>
          <a:xfrm>
            <a:off x="1154318" y="1765425"/>
            <a:ext cx="95363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Approximates </a:t>
            </a:r>
            <a:r>
              <a:rPr lang="en-US" b="1" dirty="0">
                <a:ea typeface="+mn-lt"/>
                <a:cs typeface="+mn-lt"/>
              </a:rPr>
              <a:t>SHAP values</a:t>
            </a:r>
            <a:r>
              <a:rPr lang="en-US" dirty="0">
                <a:ea typeface="+mn-lt"/>
                <a:cs typeface="+mn-lt"/>
              </a:rPr>
              <a:t> by computing the </a:t>
            </a:r>
            <a:r>
              <a:rPr lang="en-US" b="1" dirty="0">
                <a:ea typeface="+mn-lt"/>
                <a:cs typeface="+mn-lt"/>
              </a:rPr>
              <a:t>expectations </a:t>
            </a:r>
            <a:r>
              <a:rPr lang="en-US" dirty="0">
                <a:ea typeface="+mn-lt"/>
                <a:cs typeface="+mn-lt"/>
              </a:rPr>
              <a:t>of </a:t>
            </a:r>
            <a:r>
              <a:rPr lang="en-US" b="1" dirty="0">
                <a:ea typeface="+mn-lt"/>
                <a:cs typeface="+mn-lt"/>
              </a:rPr>
              <a:t>gradients</a:t>
            </a:r>
            <a:r>
              <a:rPr lang="en-US" dirty="0">
                <a:ea typeface="+mn-lt"/>
                <a:cs typeface="+mn-lt"/>
              </a:rPr>
              <a:t> by </a:t>
            </a:r>
            <a:r>
              <a:rPr lang="en-US" b="1" dirty="0">
                <a:ea typeface="+mn-lt"/>
                <a:cs typeface="+mn-lt"/>
              </a:rPr>
              <a:t>randomly sampling</a:t>
            </a:r>
            <a:r>
              <a:rPr lang="en-US" dirty="0">
                <a:ea typeface="+mn-lt"/>
                <a:cs typeface="+mn-lt"/>
              </a:rPr>
              <a:t> from the distribution of baselines/references</a:t>
            </a:r>
          </a:p>
        </p:txBody>
      </p:sp>
      <p:pic>
        <p:nvPicPr>
          <p:cNvPr id="5" name="Picture 5" descr="A diagram of a mathematical equation&#10;&#10;Description automatically generated">
            <a:extLst>
              <a:ext uri="{FF2B5EF4-FFF2-40B4-BE49-F238E27FC236}">
                <a16:creationId xmlns:a16="http://schemas.microsoft.com/office/drawing/2014/main" id="{483091E5-583D-B274-7D8A-4C941CB1C71E}"/>
              </a:ext>
            </a:extLst>
          </p:cNvPr>
          <p:cNvPicPr>
            <a:picLocks noChangeAspect="1"/>
          </p:cNvPicPr>
          <p:nvPr/>
        </p:nvPicPr>
        <p:blipFill>
          <a:blip r:embed="rId3"/>
          <a:stretch>
            <a:fillRect/>
          </a:stretch>
        </p:blipFill>
        <p:spPr>
          <a:xfrm>
            <a:off x="893275" y="3095653"/>
            <a:ext cx="10058400" cy="1679797"/>
          </a:xfrm>
          <a:prstGeom prst="rect">
            <a:avLst/>
          </a:prstGeom>
        </p:spPr>
      </p:pic>
      <p:sp>
        <p:nvSpPr>
          <p:cNvPr id="6" name="TextBox 5">
            <a:extLst>
              <a:ext uri="{FF2B5EF4-FFF2-40B4-BE49-F238E27FC236}">
                <a16:creationId xmlns:a16="http://schemas.microsoft.com/office/drawing/2014/main" id="{A212F39A-1380-9C87-F1F2-105AF743E821}"/>
              </a:ext>
            </a:extLst>
          </p:cNvPr>
          <p:cNvSpPr txBox="1"/>
          <p:nvPr/>
        </p:nvSpPr>
        <p:spPr>
          <a:xfrm>
            <a:off x="1007575" y="4613731"/>
            <a:ext cx="98298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95000"/>
                    <a:lumOff val="5000"/>
                  </a:schemeClr>
                </a:solidFill>
                <a:ea typeface="+mn-lt"/>
                <a:cs typeface="+mn-lt"/>
                <a:hlinkClick r:id="rId4">
                  <a:extLst>
                    <a:ext uri="{A12FA001-AC4F-418D-AE19-62706E023703}">
                      <ahyp:hlinkClr xmlns:ahyp="http://schemas.microsoft.com/office/drawing/2018/hyperlinkcolor" val="tx"/>
                    </a:ext>
                  </a:extLst>
                </a:hlinkClick>
              </a:rPr>
              <a:t>A Unified Approach to Interpreting Model Predictions</a:t>
            </a:r>
            <a:endParaRPr lang="en-US">
              <a:solidFill>
                <a:schemeClr val="tx1">
                  <a:lumMod val="95000"/>
                  <a:lumOff val="5000"/>
                </a:schemeClr>
              </a:solidFill>
              <a:ea typeface="Cambria"/>
              <a:hlinkClick r:id="rId4">
                <a:extLst>
                  <a:ext uri="{A12FA001-AC4F-418D-AE19-62706E023703}">
                    <ahyp:hlinkClr xmlns:ahyp="http://schemas.microsoft.com/office/drawing/2018/hyperlinkcolor" val="tx"/>
                  </a:ext>
                </a:extLst>
              </a:hlinkClick>
            </a:endParaRPr>
          </a:p>
        </p:txBody>
      </p:sp>
      <p:sp>
        <p:nvSpPr>
          <p:cNvPr id="7" name="Slide Number Placeholder 6">
            <a:extLst>
              <a:ext uri="{FF2B5EF4-FFF2-40B4-BE49-F238E27FC236}">
                <a16:creationId xmlns:a16="http://schemas.microsoft.com/office/drawing/2014/main" id="{AAA2BAD4-73E4-B1C8-A986-E97247A685D1}"/>
              </a:ext>
            </a:extLst>
          </p:cNvPr>
          <p:cNvSpPr>
            <a:spLocks noGrp="1"/>
          </p:cNvSpPr>
          <p:nvPr>
            <p:ph type="sldNum" sz="quarter" idx="12"/>
          </p:nvPr>
        </p:nvSpPr>
        <p:spPr/>
        <p:txBody>
          <a:bodyPr/>
          <a:lstStyle/>
          <a:p>
            <a:fld id="{F3FD3ADD-168C-43A9-99FD-76EA1FCBD55A}" type="slidenum">
              <a:rPr lang="en-US" smtClean="0"/>
              <a:t>24</a:t>
            </a:fld>
            <a:endParaRPr lang="en-US"/>
          </a:p>
        </p:txBody>
      </p:sp>
    </p:spTree>
    <p:extLst>
      <p:ext uri="{BB962C8B-B14F-4D97-AF65-F5344CB8AC3E}">
        <p14:creationId xmlns:p14="http://schemas.microsoft.com/office/powerpoint/2010/main" val="42088225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A25C1-CF40-9D40-B3D5-C67A15F2BA65}"/>
              </a:ext>
            </a:extLst>
          </p:cNvPr>
          <p:cNvSpPr>
            <a:spLocks noGrp="1"/>
          </p:cNvSpPr>
          <p:nvPr>
            <p:ph type="title"/>
          </p:nvPr>
        </p:nvSpPr>
        <p:spPr>
          <a:xfrm>
            <a:off x="1097280" y="572354"/>
            <a:ext cx="10058400" cy="789162"/>
          </a:xfrm>
        </p:spPr>
        <p:txBody>
          <a:bodyPr>
            <a:normAutofit/>
          </a:bodyPr>
          <a:lstStyle/>
          <a:p>
            <a:r>
              <a:rPr lang="en-US">
                <a:ea typeface="+mj-lt"/>
                <a:cs typeface="+mj-lt"/>
              </a:rPr>
              <a:t>Occlusion </a:t>
            </a:r>
            <a:endParaRPr lang="en-US"/>
          </a:p>
        </p:txBody>
      </p:sp>
      <p:sp>
        <p:nvSpPr>
          <p:cNvPr id="3" name="TextBox 2">
            <a:extLst>
              <a:ext uri="{FF2B5EF4-FFF2-40B4-BE49-F238E27FC236}">
                <a16:creationId xmlns:a16="http://schemas.microsoft.com/office/drawing/2014/main" id="{FBB6F630-18B7-9DE4-2B5A-F02D089C8614}"/>
              </a:ext>
            </a:extLst>
          </p:cNvPr>
          <p:cNvSpPr txBox="1"/>
          <p:nvPr/>
        </p:nvSpPr>
        <p:spPr>
          <a:xfrm>
            <a:off x="1257601" y="2799633"/>
            <a:ext cx="3582456" cy="12618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900">
                <a:ea typeface="+mn-lt"/>
                <a:cs typeface="+mn-lt"/>
              </a:rPr>
              <a:t>Occlude different regions of the input data and observe the resulting changes in the model’s predictions</a:t>
            </a:r>
            <a:endParaRPr lang="en-US"/>
          </a:p>
        </p:txBody>
      </p:sp>
      <p:pic>
        <p:nvPicPr>
          <p:cNvPr id="4" name="Picture 4" descr="A diagram of a cat&#10;&#10;Description automatically generated">
            <a:extLst>
              <a:ext uri="{FF2B5EF4-FFF2-40B4-BE49-F238E27FC236}">
                <a16:creationId xmlns:a16="http://schemas.microsoft.com/office/drawing/2014/main" id="{FC208036-F327-CC29-2857-9FA6B6BAA0B7}"/>
              </a:ext>
            </a:extLst>
          </p:cNvPr>
          <p:cNvPicPr>
            <a:picLocks noChangeAspect="1"/>
          </p:cNvPicPr>
          <p:nvPr/>
        </p:nvPicPr>
        <p:blipFill>
          <a:blip r:embed="rId2"/>
          <a:stretch>
            <a:fillRect/>
          </a:stretch>
        </p:blipFill>
        <p:spPr>
          <a:xfrm>
            <a:off x="6090920" y="2103445"/>
            <a:ext cx="4599940" cy="3430820"/>
          </a:xfrm>
          <a:prstGeom prst="rect">
            <a:avLst/>
          </a:prstGeom>
        </p:spPr>
      </p:pic>
      <p:sp>
        <p:nvSpPr>
          <p:cNvPr id="5" name="TextBox 4">
            <a:extLst>
              <a:ext uri="{FF2B5EF4-FFF2-40B4-BE49-F238E27FC236}">
                <a16:creationId xmlns:a16="http://schemas.microsoft.com/office/drawing/2014/main" id="{1904F0A1-FBC6-A79C-A154-2A197C276C5E}"/>
              </a:ext>
            </a:extLst>
          </p:cNvPr>
          <p:cNvSpPr txBox="1"/>
          <p:nvPr/>
        </p:nvSpPr>
        <p:spPr>
          <a:xfrm>
            <a:off x="5943600" y="5486400"/>
            <a:ext cx="481584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1">
                    <a:lumMod val="95000"/>
                    <a:lumOff val="5000"/>
                  </a:schemeClr>
                </a:solidFill>
                <a:hlinkClick r:id="rId3">
                  <a:extLst>
                    <a:ext uri="{A12FA001-AC4F-418D-AE19-62706E023703}">
                      <ahyp:hlinkClr xmlns:ahyp="http://schemas.microsoft.com/office/drawing/2018/hyperlinkcolor" val="tx"/>
                    </a:ext>
                  </a:extLst>
                </a:hlinkClick>
              </a:rPr>
              <a:t>Occlusion Analysis for Explaining DNNs</a:t>
            </a:r>
            <a:endParaRPr lang="en-US">
              <a:solidFill>
                <a:schemeClr val="tx1">
                  <a:lumMod val="95000"/>
                  <a:lumOff val="5000"/>
                </a:schemeClr>
              </a:solidFill>
              <a:ea typeface="Cambria"/>
              <a:hlinkClick r:id="rId3">
                <a:extLst>
                  <a:ext uri="{A12FA001-AC4F-418D-AE19-62706E023703}">
                    <ahyp:hlinkClr xmlns:ahyp="http://schemas.microsoft.com/office/drawing/2018/hyperlinkcolor" val="tx"/>
                  </a:ext>
                </a:extLst>
              </a:hlinkClick>
            </a:endParaRPr>
          </a:p>
        </p:txBody>
      </p:sp>
      <p:sp>
        <p:nvSpPr>
          <p:cNvPr id="6" name="Slide Number Placeholder 5">
            <a:extLst>
              <a:ext uri="{FF2B5EF4-FFF2-40B4-BE49-F238E27FC236}">
                <a16:creationId xmlns:a16="http://schemas.microsoft.com/office/drawing/2014/main" id="{B9487E9B-65A4-67AC-3E7C-9A9131A40F1A}"/>
              </a:ext>
            </a:extLst>
          </p:cNvPr>
          <p:cNvSpPr>
            <a:spLocks noGrp="1"/>
          </p:cNvSpPr>
          <p:nvPr>
            <p:ph type="sldNum" sz="quarter" idx="12"/>
          </p:nvPr>
        </p:nvSpPr>
        <p:spPr/>
        <p:txBody>
          <a:bodyPr/>
          <a:lstStyle/>
          <a:p>
            <a:fld id="{F3FD3ADD-168C-43A9-99FD-76EA1FCBD55A}" type="slidenum">
              <a:rPr lang="en-US" smtClean="0"/>
              <a:t>25</a:t>
            </a:fld>
            <a:endParaRPr lang="en-US"/>
          </a:p>
        </p:txBody>
      </p:sp>
    </p:spTree>
    <p:extLst>
      <p:ext uri="{BB962C8B-B14F-4D97-AF65-F5344CB8AC3E}">
        <p14:creationId xmlns:p14="http://schemas.microsoft.com/office/powerpoint/2010/main" val="281168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61A33-DC1B-D132-6A26-D0C6727FB2B8}"/>
              </a:ext>
            </a:extLst>
          </p:cNvPr>
          <p:cNvSpPr>
            <a:spLocks noGrp="1"/>
          </p:cNvSpPr>
          <p:nvPr>
            <p:ph type="title"/>
          </p:nvPr>
        </p:nvSpPr>
        <p:spPr>
          <a:xfrm>
            <a:off x="1097280" y="645459"/>
            <a:ext cx="10058400" cy="726141"/>
          </a:xfrm>
        </p:spPr>
        <p:txBody>
          <a:bodyPr>
            <a:normAutofit/>
          </a:bodyPr>
          <a:lstStyle/>
          <a:p>
            <a:r>
              <a:rPr lang="en-US"/>
              <a:t>Metrics</a:t>
            </a:r>
          </a:p>
        </p:txBody>
      </p:sp>
      <p:sp>
        <p:nvSpPr>
          <p:cNvPr id="3" name="Content Placeholder 2">
            <a:extLst>
              <a:ext uri="{FF2B5EF4-FFF2-40B4-BE49-F238E27FC236}">
                <a16:creationId xmlns:a16="http://schemas.microsoft.com/office/drawing/2014/main" id="{38769FFC-F2B1-FD3B-BB5C-AF956A19D1FA}"/>
              </a:ext>
            </a:extLst>
          </p:cNvPr>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a:t>  Measure how much agreement/disagreement between two saliency maps</a:t>
            </a:r>
          </a:p>
          <a:p>
            <a:pPr>
              <a:buFont typeface="Arial" panose="020B0604020202020204" pitchFamily="34" charset="0"/>
              <a:buChar char="•"/>
            </a:pPr>
            <a:r>
              <a:rPr lang="en-US"/>
              <a:t>  Employed four metrics:</a:t>
            </a:r>
            <a:endParaRPr lang="en-US">
              <a:cs typeface="Arial"/>
            </a:endParaRPr>
          </a:p>
          <a:p>
            <a:pPr marL="742950" lvl="1" indent="-285750">
              <a:buFont typeface="Arial" panose="020B0604020202020204" pitchFamily="34" charset="0"/>
              <a:buChar char="•"/>
            </a:pPr>
            <a:r>
              <a:rPr lang="en-US"/>
              <a:t>Perception-based: </a:t>
            </a:r>
            <a:r>
              <a:rPr lang="en-US" b="1"/>
              <a:t>Structural Similarity Index (SSIM)</a:t>
            </a:r>
            <a:endParaRPr lang="en-US" b="1">
              <a:cs typeface="Arial"/>
            </a:endParaRPr>
          </a:p>
          <a:p>
            <a:pPr marL="742950" lvl="1" indent="-285750">
              <a:buFont typeface="Arial" panose="020B0604020202020204" pitchFamily="34" charset="0"/>
              <a:buChar char="•"/>
            </a:pPr>
            <a:r>
              <a:rPr lang="en-US"/>
              <a:t>Agreement on top pixels: </a:t>
            </a:r>
            <a:r>
              <a:rPr lang="en-US" b="1"/>
              <a:t>Feature Agreement </a:t>
            </a:r>
            <a:r>
              <a:rPr lang="en-US"/>
              <a:t>and </a:t>
            </a:r>
            <a:r>
              <a:rPr lang="en-US" b="1"/>
              <a:t>Sign Agreement</a:t>
            </a:r>
            <a:endParaRPr lang="en-US" b="1">
              <a:cs typeface="Arial"/>
            </a:endParaRPr>
          </a:p>
          <a:p>
            <a:pPr marL="742950" lvl="1" indent="-285750">
              <a:buFont typeface="Arial" panose="020B0604020202020204" pitchFamily="34" charset="0"/>
              <a:buChar char="•"/>
            </a:pPr>
            <a:r>
              <a:rPr lang="en-US"/>
              <a:t>Correlation of pixel ranks: </a:t>
            </a:r>
            <a:r>
              <a:rPr lang="en-US" b="1"/>
              <a:t>Rank Correlation</a:t>
            </a:r>
            <a:endParaRPr lang="en-US" b="1">
              <a:cs typeface="Arial"/>
            </a:endParaRPr>
          </a:p>
          <a:p>
            <a:pPr>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4DC08A69-7E78-D2BC-DFBE-A3D5BB794DFA}"/>
              </a:ext>
            </a:extLst>
          </p:cNvPr>
          <p:cNvSpPr>
            <a:spLocks noGrp="1"/>
          </p:cNvSpPr>
          <p:nvPr>
            <p:ph type="sldNum" sz="quarter" idx="12"/>
          </p:nvPr>
        </p:nvSpPr>
        <p:spPr/>
        <p:txBody>
          <a:bodyPr/>
          <a:lstStyle/>
          <a:p>
            <a:fld id="{F3FD3ADD-168C-43A9-99FD-76EA1FCBD55A}" type="slidenum">
              <a:rPr lang="en-US" smtClean="0"/>
              <a:t>26</a:t>
            </a:fld>
            <a:endParaRPr lang="en-US"/>
          </a:p>
        </p:txBody>
      </p:sp>
    </p:spTree>
    <p:extLst>
      <p:ext uri="{BB962C8B-B14F-4D97-AF65-F5344CB8AC3E}">
        <p14:creationId xmlns:p14="http://schemas.microsoft.com/office/powerpoint/2010/main" val="250275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17F6-B9C8-883E-C36E-7FCF3100EEC4}"/>
              </a:ext>
            </a:extLst>
          </p:cNvPr>
          <p:cNvSpPr>
            <a:spLocks noGrp="1"/>
          </p:cNvSpPr>
          <p:nvPr>
            <p:ph type="title"/>
          </p:nvPr>
        </p:nvSpPr>
        <p:spPr>
          <a:xfrm>
            <a:off x="1097280" y="548640"/>
            <a:ext cx="10058400" cy="786654"/>
          </a:xfrm>
        </p:spPr>
        <p:txBody>
          <a:bodyPr/>
          <a:lstStyle/>
          <a:p>
            <a:r>
              <a:rPr lang="en-US"/>
              <a:t>SSIM</a:t>
            </a:r>
          </a:p>
        </p:txBody>
      </p:sp>
      <p:sp>
        <p:nvSpPr>
          <p:cNvPr id="3" name="Content Placeholder 2">
            <a:extLst>
              <a:ext uri="{FF2B5EF4-FFF2-40B4-BE49-F238E27FC236}">
                <a16:creationId xmlns:a16="http://schemas.microsoft.com/office/drawing/2014/main" id="{47B06E8A-FE50-D530-DC15-9C14F51ED7D8}"/>
              </a:ext>
            </a:extLst>
          </p:cNvPr>
          <p:cNvSpPr>
            <a:spLocks noGrp="1"/>
          </p:cNvSpPr>
          <p:nvPr>
            <p:ph sz="half" idx="1"/>
          </p:nvPr>
        </p:nvSpPr>
        <p:spPr>
          <a:xfrm>
            <a:off x="1097279" y="1845734"/>
            <a:ext cx="4937760" cy="1583266"/>
          </a:xfrm>
        </p:spPr>
        <p:txBody>
          <a:bodyPr/>
          <a:lstStyle/>
          <a:p>
            <a:pPr>
              <a:buFont typeface="Arial" panose="020B0604020202020204" pitchFamily="34" charset="0"/>
              <a:buChar char="•"/>
            </a:pPr>
            <a:r>
              <a:rPr lang="en-US"/>
              <a:t>Measure the similarity between two images</a:t>
            </a:r>
          </a:p>
          <a:p>
            <a:pPr>
              <a:buFont typeface="Arial" panose="020B0604020202020204" pitchFamily="34" charset="0"/>
              <a:buChar char="•"/>
            </a:pPr>
            <a:r>
              <a:rPr lang="en-US"/>
              <a:t>Capture difference in structure, luminance and contrast</a:t>
            </a:r>
          </a:p>
          <a:p>
            <a:pPr>
              <a:buFont typeface="Arial" panose="020B0604020202020204" pitchFamily="34" charset="0"/>
              <a:buChar char="•"/>
            </a:pPr>
            <a:r>
              <a:rPr lang="en-US"/>
              <a:t>Ranges: [-1, 1]</a:t>
            </a:r>
          </a:p>
          <a:p>
            <a:pPr marL="0" indent="0">
              <a:buNone/>
            </a:pPr>
            <a:endParaRPr lang="en-US"/>
          </a:p>
        </p:txBody>
      </p:sp>
      <p:pic>
        <p:nvPicPr>
          <p:cNvPr id="6" name="Content Placeholder 5" descr="A person using a camera&#10;&#10;Description automatically generated">
            <a:extLst>
              <a:ext uri="{FF2B5EF4-FFF2-40B4-BE49-F238E27FC236}">
                <a16:creationId xmlns:a16="http://schemas.microsoft.com/office/drawing/2014/main" id="{AAB3A5C3-1074-CD90-B3FE-31AF0ADA2A3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18238" y="2870201"/>
            <a:ext cx="4937125" cy="1974849"/>
          </a:xfrm>
        </p:spPr>
      </p:pic>
      <p:sp>
        <p:nvSpPr>
          <p:cNvPr id="7" name="Title 1">
            <a:extLst>
              <a:ext uri="{FF2B5EF4-FFF2-40B4-BE49-F238E27FC236}">
                <a16:creationId xmlns:a16="http://schemas.microsoft.com/office/drawing/2014/main" id="{E0D19D59-5DCF-379F-DD8A-B6065A1B7FCA}"/>
              </a:ext>
            </a:extLst>
          </p:cNvPr>
          <p:cNvSpPr txBox="1">
            <a:spLocks/>
          </p:cNvSpPr>
          <p:nvPr/>
        </p:nvSpPr>
        <p:spPr>
          <a:xfrm>
            <a:off x="1097280" y="645459"/>
            <a:ext cx="10058400" cy="72614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endParaRPr lang="en-US"/>
          </a:p>
        </p:txBody>
      </p:sp>
      <p:pic>
        <p:nvPicPr>
          <p:cNvPr id="11266" name="Picture 2">
            <a:extLst>
              <a:ext uri="{FF2B5EF4-FFF2-40B4-BE49-F238E27FC236}">
                <a16:creationId xmlns:a16="http://schemas.microsoft.com/office/drawing/2014/main" id="{7F5AD7AE-1697-44D9-C618-D116D2DD8E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403" y="3857414"/>
            <a:ext cx="4511511" cy="92771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964FD67-68D4-7F79-6323-243B1774547F}"/>
              </a:ext>
            </a:extLst>
          </p:cNvPr>
          <p:cNvSpPr>
            <a:spLocks noGrp="1"/>
          </p:cNvSpPr>
          <p:nvPr>
            <p:ph type="sldNum" sz="quarter" idx="12"/>
          </p:nvPr>
        </p:nvSpPr>
        <p:spPr/>
        <p:txBody>
          <a:bodyPr/>
          <a:lstStyle/>
          <a:p>
            <a:fld id="{F3FD3ADD-168C-43A9-99FD-76EA1FCBD55A}" type="slidenum">
              <a:rPr lang="en-US" smtClean="0"/>
              <a:t>27</a:t>
            </a:fld>
            <a:endParaRPr lang="en-US"/>
          </a:p>
        </p:txBody>
      </p:sp>
    </p:spTree>
    <p:extLst>
      <p:ext uri="{BB962C8B-B14F-4D97-AF65-F5344CB8AC3E}">
        <p14:creationId xmlns:p14="http://schemas.microsoft.com/office/powerpoint/2010/main" val="169421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778A30-B61F-5BDB-DDF9-AC6171501383}"/>
              </a:ext>
            </a:extLst>
          </p:cNvPr>
          <p:cNvSpPr>
            <a:spLocks noGrp="1"/>
          </p:cNvSpPr>
          <p:nvPr>
            <p:ph sz="half" idx="1"/>
          </p:nvPr>
        </p:nvSpPr>
        <p:spPr>
          <a:xfrm>
            <a:off x="1097279" y="1845734"/>
            <a:ext cx="4937760" cy="858174"/>
          </a:xfrm>
        </p:spPr>
        <p:txBody>
          <a:bodyPr/>
          <a:lstStyle/>
          <a:p>
            <a:pPr>
              <a:buFont typeface="Arial" panose="020B0604020202020204" pitchFamily="34" charset="0"/>
              <a:buChar char="•"/>
            </a:pPr>
            <a:r>
              <a:rPr lang="en-US"/>
              <a:t>  Fraction of shared common top pixels</a:t>
            </a:r>
          </a:p>
          <a:p>
            <a:pPr>
              <a:buFont typeface="Arial" panose="020B0604020202020204" pitchFamily="34" charset="0"/>
              <a:buChar char="•"/>
            </a:pPr>
            <a:r>
              <a:rPr lang="en-US"/>
              <a:t>  Range: [0, 1]</a:t>
            </a:r>
          </a:p>
        </p:txBody>
      </p:sp>
      <p:sp>
        <p:nvSpPr>
          <p:cNvPr id="5" name="Title 1">
            <a:extLst>
              <a:ext uri="{FF2B5EF4-FFF2-40B4-BE49-F238E27FC236}">
                <a16:creationId xmlns:a16="http://schemas.microsoft.com/office/drawing/2014/main" id="{6B7B054A-B63F-CDAC-9154-D879FCB763B7}"/>
              </a:ext>
            </a:extLst>
          </p:cNvPr>
          <p:cNvSpPr txBox="1">
            <a:spLocks/>
          </p:cNvSpPr>
          <p:nvPr/>
        </p:nvSpPr>
        <p:spPr>
          <a:xfrm>
            <a:off x="1097280" y="645459"/>
            <a:ext cx="10058400" cy="72614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Feature Agreement</a:t>
            </a:r>
          </a:p>
        </p:txBody>
      </p:sp>
      <p:pic>
        <p:nvPicPr>
          <p:cNvPr id="5122" name="Picture 2">
            <a:extLst>
              <a:ext uri="{FF2B5EF4-FFF2-40B4-BE49-F238E27FC236}">
                <a16:creationId xmlns:a16="http://schemas.microsoft.com/office/drawing/2014/main" id="{C10CE4A6-9435-D1C4-11B9-D25DC1A899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2097" y="1802911"/>
            <a:ext cx="4625439" cy="7822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2ACBE3F6-BF31-F8A2-F25D-436C369B6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1621" y="3016465"/>
            <a:ext cx="5588758" cy="273034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21844D5-1717-72A2-5559-20C27167469F}"/>
              </a:ext>
            </a:extLst>
          </p:cNvPr>
          <p:cNvSpPr>
            <a:spLocks noGrp="1"/>
          </p:cNvSpPr>
          <p:nvPr>
            <p:ph type="sldNum" sz="quarter" idx="12"/>
          </p:nvPr>
        </p:nvSpPr>
        <p:spPr/>
        <p:txBody>
          <a:bodyPr/>
          <a:lstStyle/>
          <a:p>
            <a:fld id="{F3FD3ADD-168C-43A9-99FD-76EA1FCBD55A}" type="slidenum">
              <a:rPr lang="en-US" smtClean="0"/>
              <a:t>28</a:t>
            </a:fld>
            <a:endParaRPr lang="en-US"/>
          </a:p>
        </p:txBody>
      </p:sp>
    </p:spTree>
    <p:extLst>
      <p:ext uri="{BB962C8B-B14F-4D97-AF65-F5344CB8AC3E}">
        <p14:creationId xmlns:p14="http://schemas.microsoft.com/office/powerpoint/2010/main" val="1665628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6A12C-40F1-6C3D-D120-FA2041BE43C6}"/>
              </a:ext>
            </a:extLst>
          </p:cNvPr>
          <p:cNvSpPr>
            <a:spLocks noGrp="1"/>
          </p:cNvSpPr>
          <p:nvPr>
            <p:ph type="title"/>
          </p:nvPr>
        </p:nvSpPr>
        <p:spPr>
          <a:xfrm>
            <a:off x="1097280" y="645459"/>
            <a:ext cx="10058400" cy="726141"/>
          </a:xfrm>
        </p:spPr>
        <p:txBody>
          <a:bodyPr>
            <a:normAutofit/>
          </a:bodyPr>
          <a:lstStyle/>
          <a:p>
            <a:r>
              <a:rPr lang="en-US"/>
              <a:t>Sign Agreement</a:t>
            </a:r>
          </a:p>
        </p:txBody>
      </p:sp>
      <p:sp>
        <p:nvSpPr>
          <p:cNvPr id="3" name="Content Placeholder 2">
            <a:extLst>
              <a:ext uri="{FF2B5EF4-FFF2-40B4-BE49-F238E27FC236}">
                <a16:creationId xmlns:a16="http://schemas.microsoft.com/office/drawing/2014/main" id="{CE67024C-6140-A18B-6423-530F6E18F99A}"/>
              </a:ext>
            </a:extLst>
          </p:cNvPr>
          <p:cNvSpPr>
            <a:spLocks noGrp="1"/>
          </p:cNvSpPr>
          <p:nvPr>
            <p:ph idx="1"/>
          </p:nvPr>
        </p:nvSpPr>
        <p:spPr>
          <a:xfrm>
            <a:off x="1097280" y="1845734"/>
            <a:ext cx="10058400" cy="1034032"/>
          </a:xfrm>
        </p:spPr>
        <p:txBody>
          <a:bodyPr/>
          <a:lstStyle/>
          <a:p>
            <a:pPr>
              <a:buFont typeface="Arial" panose="020B0604020202020204" pitchFamily="34" charset="0"/>
              <a:buChar char="•"/>
            </a:pPr>
            <a:r>
              <a:rPr lang="en-US"/>
              <a:t>Fractions of shared common top features and contribution sign</a:t>
            </a:r>
          </a:p>
          <a:p>
            <a:pPr>
              <a:buFont typeface="Arial" panose="020B0604020202020204" pitchFamily="34" charset="0"/>
              <a:buChar char="•"/>
            </a:pPr>
            <a:r>
              <a:rPr lang="en-US"/>
              <a:t>Range: [0, 1]</a:t>
            </a:r>
          </a:p>
          <a:p>
            <a:pPr marL="0" indent="0">
              <a:buNone/>
            </a:pPr>
            <a:endParaRPr lang="en-US"/>
          </a:p>
        </p:txBody>
      </p:sp>
      <p:pic>
        <p:nvPicPr>
          <p:cNvPr id="10242" name="Picture 2">
            <a:extLst>
              <a:ext uri="{FF2B5EF4-FFF2-40B4-BE49-F238E27FC236}">
                <a16:creationId xmlns:a16="http://schemas.microsoft.com/office/drawing/2014/main" id="{E69222CA-9859-11EE-3DFE-90DD875E83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939"/>
          <a:stretch/>
        </p:blipFill>
        <p:spPr bwMode="auto">
          <a:xfrm>
            <a:off x="1097280" y="3429000"/>
            <a:ext cx="9719953" cy="8447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CF07BE6-CA26-7DB8-674F-A8124036FAAE}"/>
              </a:ext>
            </a:extLst>
          </p:cNvPr>
          <p:cNvSpPr>
            <a:spLocks noGrp="1"/>
          </p:cNvSpPr>
          <p:nvPr>
            <p:ph type="sldNum" sz="quarter" idx="12"/>
          </p:nvPr>
        </p:nvSpPr>
        <p:spPr/>
        <p:txBody>
          <a:bodyPr/>
          <a:lstStyle/>
          <a:p>
            <a:fld id="{F3FD3ADD-168C-43A9-99FD-76EA1FCBD55A}" type="slidenum">
              <a:rPr lang="en-US" smtClean="0"/>
              <a:t>29</a:t>
            </a:fld>
            <a:endParaRPr lang="en-US"/>
          </a:p>
        </p:txBody>
      </p:sp>
    </p:spTree>
    <p:extLst>
      <p:ext uri="{BB962C8B-B14F-4D97-AF65-F5344CB8AC3E}">
        <p14:creationId xmlns:p14="http://schemas.microsoft.com/office/powerpoint/2010/main" val="423163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C6401-198F-6E79-F78E-08EB95E4EF4B}"/>
              </a:ext>
            </a:extLst>
          </p:cNvPr>
          <p:cNvSpPr>
            <a:spLocks noGrp="1"/>
          </p:cNvSpPr>
          <p:nvPr>
            <p:ph type="title"/>
          </p:nvPr>
        </p:nvSpPr>
        <p:spPr>
          <a:xfrm>
            <a:off x="1097280" y="645459"/>
            <a:ext cx="10058400" cy="726141"/>
          </a:xfrm>
        </p:spPr>
        <p:txBody>
          <a:bodyPr>
            <a:normAutofit/>
          </a:bodyPr>
          <a:lstStyle/>
          <a:p>
            <a:r>
              <a:rPr lang="en-US">
                <a:cs typeface="Arial"/>
              </a:rPr>
              <a:t>Introduction – </a:t>
            </a:r>
            <a:r>
              <a:rPr lang="en-US" err="1">
                <a:cs typeface="Arial"/>
              </a:rPr>
              <a:t>eXplainable</a:t>
            </a:r>
            <a:r>
              <a:rPr lang="en-US">
                <a:cs typeface="Arial"/>
              </a:rPr>
              <a:t> AI</a:t>
            </a:r>
            <a:endParaRPr lang="en-US"/>
          </a:p>
        </p:txBody>
      </p:sp>
      <p:pic>
        <p:nvPicPr>
          <p:cNvPr id="4" name="Picture 4" descr="A diagram of a diagram&#10;&#10;Description automatically generated">
            <a:extLst>
              <a:ext uri="{FF2B5EF4-FFF2-40B4-BE49-F238E27FC236}">
                <a16:creationId xmlns:a16="http://schemas.microsoft.com/office/drawing/2014/main" id="{C3E8C2F4-BBCD-7D5B-7D28-458A080F029D}"/>
              </a:ext>
            </a:extLst>
          </p:cNvPr>
          <p:cNvPicPr>
            <a:picLocks noGrp="1" noChangeAspect="1"/>
          </p:cNvPicPr>
          <p:nvPr>
            <p:ph idx="1"/>
          </p:nvPr>
        </p:nvPicPr>
        <p:blipFill>
          <a:blip r:embed="rId2"/>
          <a:stretch>
            <a:fillRect/>
          </a:stretch>
        </p:blipFill>
        <p:spPr>
          <a:xfrm>
            <a:off x="1849934" y="1981596"/>
            <a:ext cx="8489973" cy="2710117"/>
          </a:xfrm>
        </p:spPr>
      </p:pic>
      <p:sp>
        <p:nvSpPr>
          <p:cNvPr id="5" name="TextBox 4">
            <a:extLst>
              <a:ext uri="{FF2B5EF4-FFF2-40B4-BE49-F238E27FC236}">
                <a16:creationId xmlns:a16="http://schemas.microsoft.com/office/drawing/2014/main" id="{70F3389A-D60D-B275-210E-70D03BC31D11}"/>
              </a:ext>
            </a:extLst>
          </p:cNvPr>
          <p:cNvSpPr txBox="1"/>
          <p:nvPr/>
        </p:nvSpPr>
        <p:spPr>
          <a:xfrm>
            <a:off x="1759414" y="5278243"/>
            <a:ext cx="8735121" cy="726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20000"/>
              </a:lnSpc>
            </a:pPr>
            <a:r>
              <a:rPr lang="en-US" err="1">
                <a:ea typeface="+mn-lt"/>
                <a:cs typeface="+mn-lt"/>
              </a:rPr>
              <a:t>eXplainable</a:t>
            </a:r>
            <a:r>
              <a:rPr lang="en-US">
                <a:ea typeface="+mn-lt"/>
                <a:cs typeface="+mn-lt"/>
              </a:rPr>
              <a:t> Artificial Intelligence (XAI) has become crucial in high-stake domains like healthcare and security due to the use of complex deep learning models.</a:t>
            </a:r>
            <a:endParaRPr lang="en-US">
              <a:cs typeface="Arial" panose="020B0604020202020204"/>
            </a:endParaRPr>
          </a:p>
        </p:txBody>
      </p:sp>
      <p:sp>
        <p:nvSpPr>
          <p:cNvPr id="6" name="TextBox 5">
            <a:extLst>
              <a:ext uri="{FF2B5EF4-FFF2-40B4-BE49-F238E27FC236}">
                <a16:creationId xmlns:a16="http://schemas.microsoft.com/office/drawing/2014/main" id="{8D8C2739-E2EB-783B-477D-A8BFA7DD03D9}"/>
              </a:ext>
            </a:extLst>
          </p:cNvPr>
          <p:cNvSpPr txBox="1"/>
          <p:nvPr/>
        </p:nvSpPr>
        <p:spPr>
          <a:xfrm>
            <a:off x="3785219" y="4689706"/>
            <a:ext cx="454722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a:ea typeface="+mn-lt"/>
                <a:cs typeface="+mn-lt"/>
                <a:hlinkClick r:id="rId3">
                  <a:extLst>
                    <a:ext uri="{A12FA001-AC4F-418D-AE19-62706E023703}">
                      <ahyp:hlinkClr xmlns:ahyp="http://schemas.microsoft.com/office/drawing/2018/hyperlinkcolor" val="tx"/>
                    </a:ext>
                  </a:extLst>
                </a:hlinkClick>
              </a:rPr>
              <a:t>What is Explainable AI? Concepts &amp; Examples</a:t>
            </a:r>
            <a:endParaRPr lang="en-US"/>
          </a:p>
        </p:txBody>
      </p:sp>
      <p:sp>
        <p:nvSpPr>
          <p:cNvPr id="3" name="Slide Number Placeholder 2">
            <a:extLst>
              <a:ext uri="{FF2B5EF4-FFF2-40B4-BE49-F238E27FC236}">
                <a16:creationId xmlns:a16="http://schemas.microsoft.com/office/drawing/2014/main" id="{CC1D99B4-379C-4F91-EF5E-2F08FDAFCE86}"/>
              </a:ext>
            </a:extLst>
          </p:cNvPr>
          <p:cNvSpPr>
            <a:spLocks noGrp="1"/>
          </p:cNvSpPr>
          <p:nvPr>
            <p:ph type="sldNum" sz="quarter" idx="12"/>
          </p:nvPr>
        </p:nvSpPr>
        <p:spPr/>
        <p:txBody>
          <a:bodyPr/>
          <a:lstStyle/>
          <a:p>
            <a:fld id="{F3FD3ADD-168C-43A9-99FD-76EA1FCBD55A}" type="slidenum">
              <a:rPr lang="en-US" smtClean="0"/>
              <a:t>3</a:t>
            </a:fld>
            <a:endParaRPr lang="en-US"/>
          </a:p>
        </p:txBody>
      </p:sp>
    </p:spTree>
    <p:extLst>
      <p:ext uri="{BB962C8B-B14F-4D97-AF65-F5344CB8AC3E}">
        <p14:creationId xmlns:p14="http://schemas.microsoft.com/office/powerpoint/2010/main" val="3463172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54F31-B69F-F6CE-8501-42981E2B2A56}"/>
              </a:ext>
            </a:extLst>
          </p:cNvPr>
          <p:cNvSpPr>
            <a:spLocks noGrp="1"/>
          </p:cNvSpPr>
          <p:nvPr>
            <p:ph type="title"/>
          </p:nvPr>
        </p:nvSpPr>
        <p:spPr>
          <a:xfrm>
            <a:off x="1097280" y="645459"/>
            <a:ext cx="10058400" cy="726141"/>
          </a:xfrm>
        </p:spPr>
        <p:txBody>
          <a:bodyPr>
            <a:normAutofit/>
          </a:bodyPr>
          <a:lstStyle/>
          <a:p>
            <a:r>
              <a:rPr lang="en-US"/>
              <a:t>Rank Correlation</a:t>
            </a:r>
          </a:p>
        </p:txBody>
      </p:sp>
      <p:sp>
        <p:nvSpPr>
          <p:cNvPr id="3" name="Content Placeholder 2">
            <a:extLst>
              <a:ext uri="{FF2B5EF4-FFF2-40B4-BE49-F238E27FC236}">
                <a16:creationId xmlns:a16="http://schemas.microsoft.com/office/drawing/2014/main" id="{B56D543C-3ED5-DCC1-EB4D-D36E480A49A5}"/>
              </a:ext>
            </a:extLst>
          </p:cNvPr>
          <p:cNvSpPr>
            <a:spLocks noGrp="1"/>
          </p:cNvSpPr>
          <p:nvPr>
            <p:ph idx="1"/>
          </p:nvPr>
        </p:nvSpPr>
        <p:spPr>
          <a:xfrm>
            <a:off x="1097280" y="1845734"/>
            <a:ext cx="5604230" cy="2677171"/>
          </a:xfrm>
        </p:spPr>
        <p:txBody>
          <a:bodyPr>
            <a:normAutofit/>
          </a:bodyPr>
          <a:lstStyle/>
          <a:p>
            <a:pPr>
              <a:buFont typeface="Arial" panose="020B0604020202020204" pitchFamily="34" charset="0"/>
              <a:buChar char="•"/>
            </a:pPr>
            <a:r>
              <a:rPr lang="en-US"/>
              <a:t>Spearman’s rank correlation between the ranks of the pixel values</a:t>
            </a:r>
          </a:p>
          <a:p>
            <a:pPr>
              <a:buFont typeface="Arial" panose="020B0604020202020204" pitchFamily="34" charset="0"/>
              <a:buChar char="•"/>
            </a:pPr>
            <a:r>
              <a:rPr lang="en-US"/>
              <a:t>Correlation coefficient is computed with respect to a subset of interested pixels</a:t>
            </a:r>
          </a:p>
          <a:p>
            <a:pPr lvl="1">
              <a:buFont typeface="Arial" panose="020B0604020202020204" pitchFamily="34" charset="0"/>
              <a:buChar char="•"/>
            </a:pPr>
            <a:r>
              <a:rPr lang="en-US"/>
              <a:t>For Pneumothorax dataset, we use the pneumothorax mask as interested region</a:t>
            </a:r>
          </a:p>
          <a:p>
            <a:pPr>
              <a:buFont typeface="Arial" panose="020B0604020202020204" pitchFamily="34" charset="0"/>
              <a:buChar char="•"/>
            </a:pPr>
            <a:r>
              <a:rPr lang="en-US"/>
              <a:t>Range: [-1, 1]</a:t>
            </a:r>
          </a:p>
          <a:p>
            <a:pPr marL="0" indent="0">
              <a:buNone/>
            </a:pPr>
            <a:endParaRPr lang="en-US"/>
          </a:p>
        </p:txBody>
      </p:sp>
      <p:pic>
        <p:nvPicPr>
          <p:cNvPr id="12290" name="Picture 2">
            <a:extLst>
              <a:ext uri="{FF2B5EF4-FFF2-40B4-BE49-F238E27FC236}">
                <a16:creationId xmlns:a16="http://schemas.microsoft.com/office/drawing/2014/main" id="{4AE36C22-BA4D-31C2-E71B-48284C021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2098" y="4673280"/>
            <a:ext cx="4861662" cy="5529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35ADD19-A041-A634-2383-9B92BF035571}"/>
              </a:ext>
            </a:extLst>
          </p:cNvPr>
          <p:cNvPicPr>
            <a:picLocks noChangeAspect="1"/>
          </p:cNvPicPr>
          <p:nvPr/>
        </p:nvPicPr>
        <p:blipFill>
          <a:blip r:embed="rId3"/>
          <a:stretch>
            <a:fillRect/>
          </a:stretch>
        </p:blipFill>
        <p:spPr>
          <a:xfrm>
            <a:off x="7510353" y="2269919"/>
            <a:ext cx="3797300" cy="1828800"/>
          </a:xfrm>
          <a:prstGeom prst="rect">
            <a:avLst/>
          </a:prstGeom>
        </p:spPr>
      </p:pic>
      <p:sp>
        <p:nvSpPr>
          <p:cNvPr id="5" name="Slide Number Placeholder 4">
            <a:extLst>
              <a:ext uri="{FF2B5EF4-FFF2-40B4-BE49-F238E27FC236}">
                <a16:creationId xmlns:a16="http://schemas.microsoft.com/office/drawing/2014/main" id="{096F21C2-2F5D-8C5A-D792-A2CBF58140BE}"/>
              </a:ext>
            </a:extLst>
          </p:cNvPr>
          <p:cNvSpPr>
            <a:spLocks noGrp="1"/>
          </p:cNvSpPr>
          <p:nvPr>
            <p:ph type="sldNum" sz="quarter" idx="12"/>
          </p:nvPr>
        </p:nvSpPr>
        <p:spPr/>
        <p:txBody>
          <a:bodyPr/>
          <a:lstStyle/>
          <a:p>
            <a:fld id="{F3FD3ADD-168C-43A9-99FD-76EA1FCBD55A}" type="slidenum">
              <a:rPr lang="en-US" smtClean="0"/>
              <a:t>30</a:t>
            </a:fld>
            <a:endParaRPr lang="en-US"/>
          </a:p>
        </p:txBody>
      </p:sp>
    </p:spTree>
    <p:extLst>
      <p:ext uri="{BB962C8B-B14F-4D97-AF65-F5344CB8AC3E}">
        <p14:creationId xmlns:p14="http://schemas.microsoft.com/office/powerpoint/2010/main" val="2637754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6623-B2F0-5F91-6F54-51058A9BD9E4}"/>
              </a:ext>
            </a:extLst>
          </p:cNvPr>
          <p:cNvSpPr>
            <a:spLocks noGrp="1"/>
          </p:cNvSpPr>
          <p:nvPr>
            <p:ph type="title"/>
          </p:nvPr>
        </p:nvSpPr>
        <p:spPr>
          <a:xfrm>
            <a:off x="1097280" y="645459"/>
            <a:ext cx="10058400" cy="726141"/>
          </a:xfrm>
        </p:spPr>
        <p:txBody>
          <a:bodyPr>
            <a:normAutofit/>
          </a:bodyPr>
          <a:lstStyle/>
          <a:p>
            <a:r>
              <a:rPr lang="en-US"/>
              <a:t>Result Overview</a:t>
            </a:r>
          </a:p>
        </p:txBody>
      </p:sp>
      <p:pic>
        <p:nvPicPr>
          <p:cNvPr id="1026" name="Picture 2">
            <a:extLst>
              <a:ext uri="{FF2B5EF4-FFF2-40B4-BE49-F238E27FC236}">
                <a16:creationId xmlns:a16="http://schemas.microsoft.com/office/drawing/2014/main" id="{5E8E3A22-F0E3-8409-AED7-3543584B5C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485" y="1518679"/>
            <a:ext cx="7243029" cy="41803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2757FE-ABF6-CD8A-25C7-03067E219B26}"/>
              </a:ext>
            </a:extLst>
          </p:cNvPr>
          <p:cNvSpPr txBox="1"/>
          <p:nvPr/>
        </p:nvSpPr>
        <p:spPr>
          <a:xfrm>
            <a:off x="1612287" y="5707603"/>
            <a:ext cx="9028386" cy="276999"/>
          </a:xfrm>
          <a:prstGeom prst="rect">
            <a:avLst/>
          </a:prstGeom>
          <a:noFill/>
        </p:spPr>
        <p:txBody>
          <a:bodyPr wrap="square" rtlCol="0">
            <a:spAutoFit/>
          </a:bodyPr>
          <a:lstStyle/>
          <a:p>
            <a:pPr algn="ctr"/>
            <a:r>
              <a:rPr lang="en-US" sz="1200"/>
              <a:t>The disagreement heatmaps across different metrics, evaluated for InceptionV3 on Pneumothorax dataset.</a:t>
            </a:r>
          </a:p>
        </p:txBody>
      </p:sp>
      <p:sp>
        <p:nvSpPr>
          <p:cNvPr id="3" name="Slide Number Placeholder 2">
            <a:extLst>
              <a:ext uri="{FF2B5EF4-FFF2-40B4-BE49-F238E27FC236}">
                <a16:creationId xmlns:a16="http://schemas.microsoft.com/office/drawing/2014/main" id="{DE3D1B6E-D3B8-7934-2C71-F34DC1DD8D72}"/>
              </a:ext>
            </a:extLst>
          </p:cNvPr>
          <p:cNvSpPr>
            <a:spLocks noGrp="1"/>
          </p:cNvSpPr>
          <p:nvPr>
            <p:ph type="sldNum" sz="quarter" idx="12"/>
          </p:nvPr>
        </p:nvSpPr>
        <p:spPr/>
        <p:txBody>
          <a:bodyPr/>
          <a:lstStyle/>
          <a:p>
            <a:fld id="{F3FD3ADD-168C-43A9-99FD-76EA1FCBD55A}" type="slidenum">
              <a:rPr lang="en-US" smtClean="0"/>
              <a:t>31</a:t>
            </a:fld>
            <a:endParaRPr lang="en-US"/>
          </a:p>
        </p:txBody>
      </p:sp>
    </p:spTree>
    <p:extLst>
      <p:ext uri="{BB962C8B-B14F-4D97-AF65-F5344CB8AC3E}">
        <p14:creationId xmlns:p14="http://schemas.microsoft.com/office/powerpoint/2010/main" val="3330577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A44179-7746-557C-42E8-5AF238CF1361}"/>
              </a:ext>
            </a:extLst>
          </p:cNvPr>
          <p:cNvSpPr>
            <a:spLocks noGrp="1"/>
          </p:cNvSpPr>
          <p:nvPr>
            <p:ph idx="1"/>
          </p:nvPr>
        </p:nvSpPr>
        <p:spPr/>
        <p:txBody>
          <a:bodyPr/>
          <a:lstStyle/>
          <a:p>
            <a:pPr>
              <a:buFont typeface="Arial" panose="020B0604020202020204" pitchFamily="34" charset="0"/>
              <a:buChar char="•"/>
            </a:pPr>
            <a:r>
              <a:rPr lang="en-US"/>
              <a:t>Overall, there are different levels of disagreement among the pairs of explanation methods</a:t>
            </a:r>
          </a:p>
          <a:p>
            <a:pPr>
              <a:buFont typeface="Arial" panose="020B0604020202020204" pitchFamily="34" charset="0"/>
              <a:buChar char="•"/>
            </a:pPr>
            <a:r>
              <a:rPr lang="en-US"/>
              <a:t>The methods</a:t>
            </a:r>
          </a:p>
          <a:p>
            <a:pPr lvl="1">
              <a:buFont typeface="Arial" panose="020B0604020202020204" pitchFamily="34" charset="0"/>
              <a:buChar char="•"/>
            </a:pPr>
            <a:r>
              <a:rPr lang="en-US"/>
              <a:t>Are relatively similar in structure (SSIM scores are high)</a:t>
            </a:r>
          </a:p>
          <a:p>
            <a:pPr lvl="1">
              <a:buFont typeface="Arial" panose="020B0604020202020204" pitchFamily="34" charset="0"/>
              <a:buChar char="•"/>
            </a:pPr>
            <a:r>
              <a:rPr lang="en-US"/>
              <a:t>Disagree the most on sign agreement (this metric has strict conditions)</a:t>
            </a:r>
          </a:p>
        </p:txBody>
      </p:sp>
      <p:sp>
        <p:nvSpPr>
          <p:cNvPr id="4" name="Title 1">
            <a:extLst>
              <a:ext uri="{FF2B5EF4-FFF2-40B4-BE49-F238E27FC236}">
                <a16:creationId xmlns:a16="http://schemas.microsoft.com/office/drawing/2014/main" id="{BDD58040-4E7B-62B6-AAEB-7E30A2F05F3B}"/>
              </a:ext>
            </a:extLst>
          </p:cNvPr>
          <p:cNvSpPr txBox="1">
            <a:spLocks/>
          </p:cNvSpPr>
          <p:nvPr/>
        </p:nvSpPr>
        <p:spPr>
          <a:xfrm>
            <a:off x="1097280" y="645459"/>
            <a:ext cx="10058400" cy="72614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Overview</a:t>
            </a:r>
          </a:p>
        </p:txBody>
      </p:sp>
      <p:sp>
        <p:nvSpPr>
          <p:cNvPr id="3" name="Slide Number Placeholder 2">
            <a:extLst>
              <a:ext uri="{FF2B5EF4-FFF2-40B4-BE49-F238E27FC236}">
                <a16:creationId xmlns:a16="http://schemas.microsoft.com/office/drawing/2014/main" id="{661DEE64-A083-56F9-1FE3-E8E327FB6099}"/>
              </a:ext>
            </a:extLst>
          </p:cNvPr>
          <p:cNvSpPr>
            <a:spLocks noGrp="1"/>
          </p:cNvSpPr>
          <p:nvPr>
            <p:ph type="sldNum" sz="quarter" idx="12"/>
          </p:nvPr>
        </p:nvSpPr>
        <p:spPr/>
        <p:txBody>
          <a:bodyPr/>
          <a:lstStyle/>
          <a:p>
            <a:fld id="{F3FD3ADD-168C-43A9-99FD-76EA1FCBD55A}" type="slidenum">
              <a:rPr lang="en-US" smtClean="0"/>
              <a:t>32</a:t>
            </a:fld>
            <a:endParaRPr lang="en-US"/>
          </a:p>
        </p:txBody>
      </p:sp>
    </p:spTree>
    <p:extLst>
      <p:ext uri="{BB962C8B-B14F-4D97-AF65-F5344CB8AC3E}">
        <p14:creationId xmlns:p14="http://schemas.microsoft.com/office/powerpoint/2010/main" val="941797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6623-B2F0-5F91-6F54-51058A9BD9E4}"/>
              </a:ext>
            </a:extLst>
          </p:cNvPr>
          <p:cNvSpPr>
            <a:spLocks noGrp="1"/>
          </p:cNvSpPr>
          <p:nvPr>
            <p:ph type="title"/>
          </p:nvPr>
        </p:nvSpPr>
        <p:spPr>
          <a:xfrm>
            <a:off x="1097280" y="645459"/>
            <a:ext cx="10058400" cy="726141"/>
          </a:xfrm>
        </p:spPr>
        <p:txBody>
          <a:bodyPr>
            <a:normAutofit/>
          </a:bodyPr>
          <a:lstStyle/>
          <a:p>
            <a:r>
              <a:rPr lang="en-US"/>
              <a:t>InceptionV3 vs. </a:t>
            </a:r>
            <a:r>
              <a:rPr lang="vi-VN">
                <a:latin typeface="Cambria" panose="02040503050406030204" pitchFamily="18" charset="0"/>
                <a:ea typeface="Cambria" panose="02040503050406030204" pitchFamily="18" charset="0"/>
              </a:rPr>
              <a:t>ResNet101</a:t>
            </a:r>
            <a:endParaRPr lang="en-US">
              <a:latin typeface="Cambria" panose="02040503050406030204" pitchFamily="18" charset="0"/>
              <a:ea typeface="Cambria" panose="02040503050406030204" pitchFamily="18" charset="0"/>
            </a:endParaRPr>
          </a:p>
        </p:txBody>
      </p:sp>
      <p:sp>
        <p:nvSpPr>
          <p:cNvPr id="3" name="Content Placeholder 2">
            <a:extLst>
              <a:ext uri="{FF2B5EF4-FFF2-40B4-BE49-F238E27FC236}">
                <a16:creationId xmlns:a16="http://schemas.microsoft.com/office/drawing/2014/main" id="{B0B93FB2-E687-E61F-7291-E5399EA0DEB5}"/>
              </a:ext>
            </a:extLst>
          </p:cNvPr>
          <p:cNvSpPr>
            <a:spLocks noGrp="1"/>
          </p:cNvSpPr>
          <p:nvPr>
            <p:ph idx="1"/>
          </p:nvPr>
        </p:nvSpPr>
        <p:spPr>
          <a:xfrm>
            <a:off x="1066799" y="1607325"/>
            <a:ext cx="10058400" cy="1129937"/>
          </a:xfrm>
        </p:spPr>
        <p:txBody>
          <a:bodyPr/>
          <a:lstStyle/>
          <a:p>
            <a:pPr>
              <a:buFont typeface="Arial" panose="020B0604020202020204" pitchFamily="34" charset="0"/>
              <a:buChar char="•"/>
            </a:pPr>
            <a:r>
              <a:rPr lang="en-US"/>
              <a:t>In general, explanation methods disagree with each other more when explaining for ResNet101 than when explaining for InceptionV3.</a:t>
            </a:r>
          </a:p>
          <a:p>
            <a:pPr>
              <a:buFont typeface="Arial" panose="020B0604020202020204" pitchFamily="34" charset="0"/>
              <a:buChar char="•"/>
            </a:pPr>
            <a:r>
              <a:rPr lang="en-US"/>
              <a:t>The results are consistent with all datasets and metrics.</a:t>
            </a:r>
          </a:p>
          <a:p>
            <a:pPr marL="0" indent="0">
              <a:buNone/>
            </a:pPr>
            <a:endParaRPr lang="en-US"/>
          </a:p>
        </p:txBody>
      </p:sp>
      <p:pic>
        <p:nvPicPr>
          <p:cNvPr id="2050" name="Picture 2">
            <a:extLst>
              <a:ext uri="{FF2B5EF4-FFF2-40B4-BE49-F238E27FC236}">
                <a16:creationId xmlns:a16="http://schemas.microsoft.com/office/drawing/2014/main" id="{833C9DBE-DC9D-F456-3B5A-9BDF6CB4EE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7876" y="2814134"/>
            <a:ext cx="6596248" cy="29932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937B3D1-00F5-87E4-E87D-FD78CEE237AC}"/>
              </a:ext>
            </a:extLst>
          </p:cNvPr>
          <p:cNvSpPr txBox="1"/>
          <p:nvPr/>
        </p:nvSpPr>
        <p:spPr>
          <a:xfrm>
            <a:off x="2553194" y="5812620"/>
            <a:ext cx="7085611" cy="261610"/>
          </a:xfrm>
          <a:prstGeom prst="rect">
            <a:avLst/>
          </a:prstGeom>
          <a:noFill/>
        </p:spPr>
        <p:txBody>
          <a:bodyPr wrap="square" rtlCol="0">
            <a:spAutoFit/>
          </a:bodyPr>
          <a:lstStyle/>
          <a:p>
            <a:pPr algn="ctr"/>
            <a:r>
              <a:rPr lang="en-US" sz="1100" dirty="0"/>
              <a:t>Comparison of SSIM scores for InceptionV3 and </a:t>
            </a:r>
            <a:r>
              <a:rPr lang="en-US" sz="1100" dirty="0" err="1"/>
              <a:t>ResNet</a:t>
            </a:r>
            <a:r>
              <a:rPr lang="en-US" sz="1100" dirty="0"/>
              <a:t> when evaluating on Pneumonia dataset.</a:t>
            </a:r>
          </a:p>
        </p:txBody>
      </p:sp>
      <p:sp>
        <p:nvSpPr>
          <p:cNvPr id="4" name="Slide Number Placeholder 3">
            <a:extLst>
              <a:ext uri="{FF2B5EF4-FFF2-40B4-BE49-F238E27FC236}">
                <a16:creationId xmlns:a16="http://schemas.microsoft.com/office/drawing/2014/main" id="{6100B221-BD43-FC1E-1E79-DEA51247B08D}"/>
              </a:ext>
            </a:extLst>
          </p:cNvPr>
          <p:cNvSpPr>
            <a:spLocks noGrp="1"/>
          </p:cNvSpPr>
          <p:nvPr>
            <p:ph type="sldNum" sz="quarter" idx="12"/>
          </p:nvPr>
        </p:nvSpPr>
        <p:spPr/>
        <p:txBody>
          <a:bodyPr/>
          <a:lstStyle/>
          <a:p>
            <a:fld id="{F3FD3ADD-168C-43A9-99FD-76EA1FCBD55A}" type="slidenum">
              <a:rPr lang="en-US" smtClean="0"/>
              <a:t>33</a:t>
            </a:fld>
            <a:endParaRPr lang="en-US"/>
          </a:p>
        </p:txBody>
      </p:sp>
    </p:spTree>
    <p:extLst>
      <p:ext uri="{BB962C8B-B14F-4D97-AF65-F5344CB8AC3E}">
        <p14:creationId xmlns:p14="http://schemas.microsoft.com/office/powerpoint/2010/main" val="26242413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6623-B2F0-5F91-6F54-51058A9BD9E4}"/>
              </a:ext>
            </a:extLst>
          </p:cNvPr>
          <p:cNvSpPr>
            <a:spLocks noGrp="1"/>
          </p:cNvSpPr>
          <p:nvPr>
            <p:ph type="title"/>
          </p:nvPr>
        </p:nvSpPr>
        <p:spPr>
          <a:xfrm>
            <a:off x="1097280" y="645459"/>
            <a:ext cx="10058400" cy="726141"/>
          </a:xfrm>
        </p:spPr>
        <p:txBody>
          <a:bodyPr>
            <a:normAutofit/>
          </a:bodyPr>
          <a:lstStyle/>
          <a:p>
            <a:r>
              <a:rPr lang="en-US"/>
              <a:t>Pneumothorax vs. Pneumonia</a:t>
            </a:r>
          </a:p>
        </p:txBody>
      </p:sp>
      <p:sp>
        <p:nvSpPr>
          <p:cNvPr id="3" name="Content Placeholder 2">
            <a:extLst>
              <a:ext uri="{FF2B5EF4-FFF2-40B4-BE49-F238E27FC236}">
                <a16:creationId xmlns:a16="http://schemas.microsoft.com/office/drawing/2014/main" id="{B0B93FB2-E687-E61F-7291-E5399EA0DEB5}"/>
              </a:ext>
            </a:extLst>
          </p:cNvPr>
          <p:cNvSpPr>
            <a:spLocks noGrp="1"/>
          </p:cNvSpPr>
          <p:nvPr>
            <p:ph idx="1"/>
          </p:nvPr>
        </p:nvSpPr>
        <p:spPr>
          <a:xfrm>
            <a:off x="1097280" y="1570066"/>
            <a:ext cx="10058400" cy="1414945"/>
          </a:xfrm>
        </p:spPr>
        <p:txBody>
          <a:bodyPr>
            <a:noAutofit/>
          </a:bodyPr>
          <a:lstStyle/>
          <a:p>
            <a:pPr>
              <a:buFont typeface="Arial" panose="020B0604020202020204" pitchFamily="34" charset="0"/>
              <a:buChar char="•"/>
            </a:pPr>
            <a:r>
              <a:rPr lang="en-US"/>
              <a:t>However, the level of disagreement remains consistent for all metrics (except SSIM) when explaining for the same black box, regardless of the data</a:t>
            </a:r>
          </a:p>
          <a:p>
            <a:pPr>
              <a:buFont typeface="Arial" panose="020B0604020202020204" pitchFamily="34" charset="0"/>
              <a:buChar char="•"/>
            </a:pPr>
            <a:r>
              <a:rPr lang="en-US"/>
              <a:t>This means the architecture of the black box has higher influence on the decisions of the explanation methods</a:t>
            </a:r>
          </a:p>
        </p:txBody>
      </p:sp>
      <p:pic>
        <p:nvPicPr>
          <p:cNvPr id="3074" name="Picture 2">
            <a:extLst>
              <a:ext uri="{FF2B5EF4-FFF2-40B4-BE49-F238E27FC236}">
                <a16:creationId xmlns:a16="http://schemas.microsoft.com/office/drawing/2014/main" id="{0A069C05-4282-165D-E502-1003D585F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39" y="2985011"/>
            <a:ext cx="3094514" cy="23208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A8CE5DE4-F645-D068-485C-E57D1DA05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9949" y="2985011"/>
            <a:ext cx="3094514" cy="23208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68E77C1-9ECF-E783-9FDF-1E8FAE7F1C6E}"/>
              </a:ext>
            </a:extLst>
          </p:cNvPr>
          <p:cNvSpPr txBox="1"/>
          <p:nvPr/>
        </p:nvSpPr>
        <p:spPr>
          <a:xfrm>
            <a:off x="1987539" y="5504364"/>
            <a:ext cx="3094514" cy="430887"/>
          </a:xfrm>
          <a:prstGeom prst="rect">
            <a:avLst/>
          </a:prstGeom>
          <a:noFill/>
        </p:spPr>
        <p:txBody>
          <a:bodyPr wrap="square" rtlCol="0">
            <a:spAutoFit/>
          </a:bodyPr>
          <a:lstStyle/>
          <a:p>
            <a:pPr algn="ctr"/>
            <a:r>
              <a:rPr lang="en-US" sz="1100"/>
              <a:t>(a) Feature agreement score of </a:t>
            </a:r>
            <a:r>
              <a:rPr lang="en-US" sz="1100" err="1"/>
              <a:t>ResNet</a:t>
            </a:r>
            <a:r>
              <a:rPr lang="en-US" sz="1100"/>
              <a:t> evaluated on </a:t>
            </a:r>
            <a:r>
              <a:rPr lang="en-US" sz="1100" b="1"/>
              <a:t>Pneumothorax</a:t>
            </a:r>
            <a:r>
              <a:rPr lang="en-US" sz="1100"/>
              <a:t> dataset.</a:t>
            </a:r>
          </a:p>
        </p:txBody>
      </p:sp>
      <p:sp>
        <p:nvSpPr>
          <p:cNvPr id="5" name="TextBox 4">
            <a:extLst>
              <a:ext uri="{FF2B5EF4-FFF2-40B4-BE49-F238E27FC236}">
                <a16:creationId xmlns:a16="http://schemas.microsoft.com/office/drawing/2014/main" id="{DACD838F-26A6-3DFF-A921-147EF9EBC8AB}"/>
              </a:ext>
            </a:extLst>
          </p:cNvPr>
          <p:cNvSpPr txBox="1"/>
          <p:nvPr/>
        </p:nvSpPr>
        <p:spPr>
          <a:xfrm>
            <a:off x="7109949" y="5504363"/>
            <a:ext cx="3094514" cy="430887"/>
          </a:xfrm>
          <a:prstGeom prst="rect">
            <a:avLst/>
          </a:prstGeom>
          <a:noFill/>
        </p:spPr>
        <p:txBody>
          <a:bodyPr wrap="square" rtlCol="0">
            <a:spAutoFit/>
          </a:bodyPr>
          <a:lstStyle/>
          <a:p>
            <a:pPr algn="ctr"/>
            <a:r>
              <a:rPr lang="en-US" sz="1100"/>
              <a:t>(b) Feature agreement score of </a:t>
            </a:r>
            <a:r>
              <a:rPr lang="en-US" sz="1100" err="1"/>
              <a:t>ResNet</a:t>
            </a:r>
            <a:r>
              <a:rPr lang="en-US" sz="1100"/>
              <a:t> evaluated on </a:t>
            </a:r>
            <a:r>
              <a:rPr lang="en-US" sz="1100" b="1"/>
              <a:t>Pneumonia</a:t>
            </a:r>
            <a:r>
              <a:rPr lang="en-US" sz="1100"/>
              <a:t> dataset.</a:t>
            </a:r>
          </a:p>
        </p:txBody>
      </p:sp>
      <p:sp>
        <p:nvSpPr>
          <p:cNvPr id="6" name="Slide Number Placeholder 5">
            <a:extLst>
              <a:ext uri="{FF2B5EF4-FFF2-40B4-BE49-F238E27FC236}">
                <a16:creationId xmlns:a16="http://schemas.microsoft.com/office/drawing/2014/main" id="{A660FC87-2070-BE88-94E7-39796861A698}"/>
              </a:ext>
            </a:extLst>
          </p:cNvPr>
          <p:cNvSpPr>
            <a:spLocks noGrp="1"/>
          </p:cNvSpPr>
          <p:nvPr>
            <p:ph type="sldNum" sz="quarter" idx="12"/>
          </p:nvPr>
        </p:nvSpPr>
        <p:spPr/>
        <p:txBody>
          <a:bodyPr/>
          <a:lstStyle/>
          <a:p>
            <a:fld id="{F3FD3ADD-168C-43A9-99FD-76EA1FCBD55A}" type="slidenum">
              <a:rPr lang="en-US" smtClean="0"/>
              <a:t>34</a:t>
            </a:fld>
            <a:endParaRPr lang="en-US"/>
          </a:p>
        </p:txBody>
      </p:sp>
    </p:spTree>
    <p:extLst>
      <p:ext uri="{BB962C8B-B14F-4D97-AF65-F5344CB8AC3E}">
        <p14:creationId xmlns:p14="http://schemas.microsoft.com/office/powerpoint/2010/main" val="6362363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C6623-B2F0-5F91-6F54-51058A9BD9E4}"/>
              </a:ext>
            </a:extLst>
          </p:cNvPr>
          <p:cNvSpPr>
            <a:spLocks noGrp="1"/>
          </p:cNvSpPr>
          <p:nvPr>
            <p:ph type="title"/>
          </p:nvPr>
        </p:nvSpPr>
        <p:spPr>
          <a:xfrm>
            <a:off x="1097280" y="645459"/>
            <a:ext cx="10058400" cy="726141"/>
          </a:xfrm>
        </p:spPr>
        <p:txBody>
          <a:bodyPr>
            <a:noAutofit/>
          </a:bodyPr>
          <a:lstStyle/>
          <a:p>
            <a:r>
              <a:rPr lang="en-US"/>
              <a:t>Patterns</a:t>
            </a:r>
            <a:r>
              <a:rPr lang="en-US" sz="4400"/>
              <a:t> of disagreement among pairs</a:t>
            </a:r>
          </a:p>
        </p:txBody>
      </p:sp>
      <p:sp>
        <p:nvSpPr>
          <p:cNvPr id="3" name="Content Placeholder 2">
            <a:extLst>
              <a:ext uri="{FF2B5EF4-FFF2-40B4-BE49-F238E27FC236}">
                <a16:creationId xmlns:a16="http://schemas.microsoft.com/office/drawing/2014/main" id="{B0B93FB2-E687-E61F-7291-E5399EA0DEB5}"/>
              </a:ext>
            </a:extLst>
          </p:cNvPr>
          <p:cNvSpPr>
            <a:spLocks noGrp="1"/>
          </p:cNvSpPr>
          <p:nvPr>
            <p:ph idx="1"/>
          </p:nvPr>
        </p:nvSpPr>
        <p:spPr>
          <a:xfrm>
            <a:off x="1066800" y="1625334"/>
            <a:ext cx="10058400" cy="1414945"/>
          </a:xfrm>
        </p:spPr>
        <p:txBody>
          <a:bodyPr vert="horz" lIns="0" tIns="45720" rIns="0" bIns="45720" rtlCol="0" anchor="t">
            <a:noAutofit/>
          </a:bodyPr>
          <a:lstStyle/>
          <a:p>
            <a:pPr>
              <a:buFont typeface="Arial" panose="020B0604020202020204" pitchFamily="34" charset="0"/>
              <a:buChar char="•"/>
            </a:pPr>
            <a:r>
              <a:rPr lang="en-US"/>
              <a:t>  Guided Backpropagation and Guided Grad-CAM are always consistent with each other.</a:t>
            </a:r>
          </a:p>
          <a:p>
            <a:pPr>
              <a:buFont typeface="Arial" panose="020B0604020202020204" pitchFamily="34" charset="0"/>
              <a:buChar char="•"/>
            </a:pPr>
            <a:r>
              <a:rPr lang="en-US"/>
              <a:t>  In contrast, the pair Saliency - Guided Backpropagation and Saliency - Guided Grad-CAM are agreeable on InceptionV3 but have higher level of disagreement on ResNet.</a:t>
            </a:r>
            <a:endParaRPr lang="en-US">
              <a:ea typeface="Cambria"/>
            </a:endParaRPr>
          </a:p>
        </p:txBody>
      </p:sp>
      <p:pic>
        <p:nvPicPr>
          <p:cNvPr id="4098" name="Picture 2">
            <a:extLst>
              <a:ext uri="{FF2B5EF4-FFF2-40B4-BE49-F238E27FC236}">
                <a16:creationId xmlns:a16="http://schemas.microsoft.com/office/drawing/2014/main" id="{84A91F13-D9C8-0E38-6D80-C472681A4D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136" y="3212275"/>
            <a:ext cx="10693729" cy="20203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AC44187-0672-E053-6D0A-D8C1C412A4D4}"/>
              </a:ext>
            </a:extLst>
          </p:cNvPr>
          <p:cNvSpPr txBox="1"/>
          <p:nvPr/>
        </p:nvSpPr>
        <p:spPr>
          <a:xfrm>
            <a:off x="749136" y="5384077"/>
            <a:ext cx="10693728" cy="261610"/>
          </a:xfrm>
          <a:prstGeom prst="rect">
            <a:avLst/>
          </a:prstGeom>
          <a:noFill/>
        </p:spPr>
        <p:txBody>
          <a:bodyPr wrap="square" rtlCol="0">
            <a:spAutoFit/>
          </a:bodyPr>
          <a:lstStyle/>
          <a:p>
            <a:pPr algn="ctr"/>
            <a:r>
              <a:rPr lang="en-US" sz="1100"/>
              <a:t>Comparison of the metric scores for every pair of the methods Guided Backpropagation, Guided Grad-CAM and Saliency (vanilla gradient).</a:t>
            </a:r>
          </a:p>
        </p:txBody>
      </p:sp>
      <p:sp>
        <p:nvSpPr>
          <p:cNvPr id="4" name="Slide Number Placeholder 3">
            <a:extLst>
              <a:ext uri="{FF2B5EF4-FFF2-40B4-BE49-F238E27FC236}">
                <a16:creationId xmlns:a16="http://schemas.microsoft.com/office/drawing/2014/main" id="{3A250011-216B-6F0D-17E4-6F4DB6555CBB}"/>
              </a:ext>
            </a:extLst>
          </p:cNvPr>
          <p:cNvSpPr>
            <a:spLocks noGrp="1"/>
          </p:cNvSpPr>
          <p:nvPr>
            <p:ph type="sldNum" sz="quarter" idx="12"/>
          </p:nvPr>
        </p:nvSpPr>
        <p:spPr/>
        <p:txBody>
          <a:bodyPr/>
          <a:lstStyle/>
          <a:p>
            <a:fld id="{F3FD3ADD-168C-43A9-99FD-76EA1FCBD55A}" type="slidenum">
              <a:rPr lang="en-US" smtClean="0"/>
              <a:t>35</a:t>
            </a:fld>
            <a:endParaRPr lang="en-US"/>
          </a:p>
        </p:txBody>
      </p:sp>
    </p:spTree>
    <p:extLst>
      <p:ext uri="{BB962C8B-B14F-4D97-AF65-F5344CB8AC3E}">
        <p14:creationId xmlns:p14="http://schemas.microsoft.com/office/powerpoint/2010/main" val="2508642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9225-3947-92E8-0DC0-74C4F0D3C81C}"/>
              </a:ext>
            </a:extLst>
          </p:cNvPr>
          <p:cNvSpPr>
            <a:spLocks noGrp="1"/>
          </p:cNvSpPr>
          <p:nvPr>
            <p:ph type="title"/>
          </p:nvPr>
        </p:nvSpPr>
        <p:spPr>
          <a:xfrm>
            <a:off x="1097280" y="645459"/>
            <a:ext cx="10058400" cy="726141"/>
          </a:xfrm>
        </p:spPr>
        <p:txBody>
          <a:bodyPr>
            <a:normAutofit/>
          </a:bodyPr>
          <a:lstStyle/>
          <a:p>
            <a:r>
              <a:rPr lang="en-US"/>
              <a:t>Remarks</a:t>
            </a:r>
          </a:p>
        </p:txBody>
      </p:sp>
      <p:sp>
        <p:nvSpPr>
          <p:cNvPr id="10" name="Content Placeholder 9">
            <a:extLst>
              <a:ext uri="{FF2B5EF4-FFF2-40B4-BE49-F238E27FC236}">
                <a16:creationId xmlns:a16="http://schemas.microsoft.com/office/drawing/2014/main" id="{5AB249CA-E212-CBE6-FACF-16F265920EC0}"/>
              </a:ext>
            </a:extLst>
          </p:cNvPr>
          <p:cNvSpPr>
            <a:spLocks noGrp="1"/>
          </p:cNvSpPr>
          <p:nvPr>
            <p:ph idx="1"/>
          </p:nvPr>
        </p:nvSpPr>
        <p:spPr>
          <a:xfrm>
            <a:off x="1097280" y="1614166"/>
            <a:ext cx="10058400" cy="4023360"/>
          </a:xfrm>
        </p:spPr>
        <p:txBody>
          <a:bodyPr/>
          <a:lstStyle/>
          <a:p>
            <a:pPr>
              <a:buFont typeface="Arial" panose="020B0604020202020204" pitchFamily="34" charset="0"/>
              <a:buChar char="•"/>
            </a:pPr>
            <a:r>
              <a:rPr lang="en-US"/>
              <a:t>Explanation methods have different goals, different computational operations and meanings in their output feature importance scores:</a:t>
            </a:r>
          </a:p>
          <a:p>
            <a:pPr lvl="1">
              <a:buFont typeface="Arial" panose="020B0604020202020204" pitchFamily="34" charset="0"/>
              <a:buChar char="•"/>
            </a:pPr>
            <a:r>
              <a:rPr lang="en-US"/>
              <a:t>LRP redistributes relevance scores </a:t>
            </a:r>
            <a:r>
              <a:rPr lang="en-US" b="1"/>
              <a:t>backward</a:t>
            </a:r>
            <a:r>
              <a:rPr lang="en-US"/>
              <a:t> through the layers of the neural network based on </a:t>
            </a:r>
            <a:r>
              <a:rPr lang="en-US" b="1"/>
              <a:t>conservation property</a:t>
            </a:r>
          </a:p>
          <a:p>
            <a:pPr lvl="1">
              <a:buFont typeface="Arial" panose="020B0604020202020204" pitchFamily="34" charset="0"/>
              <a:buChar char="•"/>
            </a:pPr>
            <a:r>
              <a:rPr lang="en-US"/>
              <a:t>Integrated Gradients takes </a:t>
            </a:r>
            <a:r>
              <a:rPr lang="en-US" b="1"/>
              <a:t>line integral</a:t>
            </a:r>
            <a:r>
              <a:rPr lang="en-US"/>
              <a:t> of the change in outputs when the inputs change from a default baseline</a:t>
            </a:r>
          </a:p>
          <a:p>
            <a:pPr>
              <a:buFont typeface="Arial" panose="020B0604020202020204" pitchFamily="34" charset="0"/>
              <a:buChar char="•"/>
            </a:pPr>
            <a:r>
              <a:rPr lang="en-US"/>
              <a:t>Guided Backpropagation (GB) and Guided Grad-CAM (GGC) are similar because GGC multiply GB’s positives gradients elementwise with Grad-CAM weights.</a:t>
            </a:r>
          </a:p>
          <a:p>
            <a:pPr>
              <a:buFont typeface="Arial" panose="020B0604020202020204" pitchFamily="34" charset="0"/>
              <a:buChar char="•"/>
            </a:pPr>
            <a:r>
              <a:rPr lang="en-US"/>
              <a:t>The range of feature importance scores are different:</a:t>
            </a:r>
          </a:p>
          <a:p>
            <a:pPr lvl="1">
              <a:buFont typeface="Arial" panose="020B0604020202020204" pitchFamily="34" charset="0"/>
              <a:buChar char="•"/>
            </a:pPr>
            <a:r>
              <a:rPr lang="en-US"/>
              <a:t>Gradient-based methods output both negative and positive scores</a:t>
            </a:r>
          </a:p>
          <a:p>
            <a:pPr lvl="1">
              <a:buFont typeface="Arial" panose="020B0604020202020204" pitchFamily="34" charset="0"/>
              <a:buChar char="•"/>
            </a:pPr>
            <a:r>
              <a:rPr lang="en-US"/>
              <a:t>Occlusion only outputs positive scores</a:t>
            </a:r>
          </a:p>
        </p:txBody>
      </p:sp>
      <p:sp>
        <p:nvSpPr>
          <p:cNvPr id="3" name="Slide Number Placeholder 2">
            <a:extLst>
              <a:ext uri="{FF2B5EF4-FFF2-40B4-BE49-F238E27FC236}">
                <a16:creationId xmlns:a16="http://schemas.microsoft.com/office/drawing/2014/main" id="{32B31940-7E67-F440-0263-6BA8CC8716EE}"/>
              </a:ext>
            </a:extLst>
          </p:cNvPr>
          <p:cNvSpPr>
            <a:spLocks noGrp="1"/>
          </p:cNvSpPr>
          <p:nvPr>
            <p:ph type="sldNum" sz="quarter" idx="12"/>
          </p:nvPr>
        </p:nvSpPr>
        <p:spPr/>
        <p:txBody>
          <a:bodyPr/>
          <a:lstStyle/>
          <a:p>
            <a:fld id="{F3FD3ADD-168C-43A9-99FD-76EA1FCBD55A}" type="slidenum">
              <a:rPr lang="en-US" smtClean="0"/>
              <a:t>36</a:t>
            </a:fld>
            <a:endParaRPr lang="en-US"/>
          </a:p>
        </p:txBody>
      </p:sp>
    </p:spTree>
    <p:extLst>
      <p:ext uri="{BB962C8B-B14F-4D97-AF65-F5344CB8AC3E}">
        <p14:creationId xmlns:p14="http://schemas.microsoft.com/office/powerpoint/2010/main" val="107059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F9E06-D954-1D8C-3532-C16523B04506}"/>
              </a:ext>
            </a:extLst>
          </p:cNvPr>
          <p:cNvSpPr>
            <a:spLocks noGrp="1"/>
          </p:cNvSpPr>
          <p:nvPr>
            <p:ph type="title"/>
          </p:nvPr>
        </p:nvSpPr>
        <p:spPr>
          <a:xfrm>
            <a:off x="1097280" y="645459"/>
            <a:ext cx="10058400" cy="726141"/>
          </a:xfrm>
        </p:spPr>
        <p:txBody>
          <a:bodyPr>
            <a:normAutofit/>
          </a:bodyPr>
          <a:lstStyle/>
          <a:p>
            <a:r>
              <a:rPr lang="en-US"/>
              <a:t>Conclusion</a:t>
            </a:r>
          </a:p>
        </p:txBody>
      </p:sp>
      <p:sp>
        <p:nvSpPr>
          <p:cNvPr id="4" name="Content Placeholder 2">
            <a:extLst>
              <a:ext uri="{FF2B5EF4-FFF2-40B4-BE49-F238E27FC236}">
                <a16:creationId xmlns:a16="http://schemas.microsoft.com/office/drawing/2014/main" id="{F9A9876E-AFEA-6373-BA83-7EA40BCE4B67}"/>
              </a:ext>
            </a:extLst>
          </p:cNvPr>
          <p:cNvSpPr txBox="1">
            <a:spLocks/>
          </p:cNvSpPr>
          <p:nvPr/>
        </p:nvSpPr>
        <p:spPr>
          <a:xfrm>
            <a:off x="1066800" y="1744392"/>
            <a:ext cx="10058400" cy="200979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a:t>Show that there exists disagreement among the experimented methods</a:t>
            </a:r>
          </a:p>
          <a:p>
            <a:pPr>
              <a:buFont typeface="Arial" panose="020B0604020202020204" pitchFamily="34" charset="0"/>
              <a:buChar char="•"/>
            </a:pPr>
            <a:r>
              <a:rPr lang="en-US"/>
              <a:t>Different pairs show different degrees of disagreement</a:t>
            </a:r>
          </a:p>
          <a:p>
            <a:pPr lvl="1">
              <a:buFont typeface="Arial" panose="020B0604020202020204" pitchFamily="34" charset="0"/>
              <a:buChar char="•"/>
            </a:pPr>
            <a:r>
              <a:rPr lang="en-US"/>
              <a:t>Guided Backpropagation and Guided Grad-CAM are most similar to each other</a:t>
            </a:r>
          </a:p>
          <a:p>
            <a:pPr>
              <a:buFont typeface="Arial" panose="020B0604020202020204" pitchFamily="34" charset="0"/>
              <a:buChar char="•"/>
            </a:pPr>
            <a:r>
              <a:rPr lang="en-US"/>
              <a:t>Levels of disagreement change with the type of black box, but not the dataset</a:t>
            </a:r>
          </a:p>
        </p:txBody>
      </p:sp>
      <p:sp>
        <p:nvSpPr>
          <p:cNvPr id="3" name="Slide Number Placeholder 2">
            <a:extLst>
              <a:ext uri="{FF2B5EF4-FFF2-40B4-BE49-F238E27FC236}">
                <a16:creationId xmlns:a16="http://schemas.microsoft.com/office/drawing/2014/main" id="{7D4F7338-FAF6-E5C9-4FE0-C428577AF6E2}"/>
              </a:ext>
            </a:extLst>
          </p:cNvPr>
          <p:cNvSpPr>
            <a:spLocks noGrp="1"/>
          </p:cNvSpPr>
          <p:nvPr>
            <p:ph type="sldNum" sz="quarter" idx="12"/>
          </p:nvPr>
        </p:nvSpPr>
        <p:spPr/>
        <p:txBody>
          <a:bodyPr/>
          <a:lstStyle/>
          <a:p>
            <a:fld id="{F3FD3ADD-168C-43A9-99FD-76EA1FCBD55A}" type="slidenum">
              <a:rPr lang="en-US" smtClean="0"/>
              <a:t>37</a:t>
            </a:fld>
            <a:endParaRPr lang="en-US"/>
          </a:p>
        </p:txBody>
      </p:sp>
    </p:spTree>
    <p:extLst>
      <p:ext uri="{BB962C8B-B14F-4D97-AF65-F5344CB8AC3E}">
        <p14:creationId xmlns:p14="http://schemas.microsoft.com/office/powerpoint/2010/main" val="684738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F411E-F965-C014-38F3-E1D0A886C743}"/>
              </a:ext>
            </a:extLst>
          </p:cNvPr>
          <p:cNvSpPr>
            <a:spLocks noGrp="1"/>
          </p:cNvSpPr>
          <p:nvPr>
            <p:ph type="title"/>
          </p:nvPr>
        </p:nvSpPr>
        <p:spPr>
          <a:xfrm>
            <a:off x="1097280" y="567430"/>
            <a:ext cx="10058400" cy="842950"/>
          </a:xfrm>
        </p:spPr>
        <p:txBody>
          <a:bodyPr/>
          <a:lstStyle/>
          <a:p>
            <a:r>
              <a:rPr lang="en-US"/>
              <a:t>Limitation and Future Works</a:t>
            </a:r>
          </a:p>
        </p:txBody>
      </p:sp>
      <p:sp>
        <p:nvSpPr>
          <p:cNvPr id="3" name="Content Placeholder 2">
            <a:extLst>
              <a:ext uri="{FF2B5EF4-FFF2-40B4-BE49-F238E27FC236}">
                <a16:creationId xmlns:a16="http://schemas.microsoft.com/office/drawing/2014/main" id="{12912C6F-7CCD-B8CB-56E7-DB876A675941}"/>
              </a:ext>
            </a:extLst>
          </p:cNvPr>
          <p:cNvSpPr>
            <a:spLocks noGrp="1"/>
          </p:cNvSpPr>
          <p:nvPr>
            <p:ph sz="half" idx="1"/>
          </p:nvPr>
        </p:nvSpPr>
        <p:spPr/>
        <p:txBody>
          <a:bodyPr/>
          <a:lstStyle/>
          <a:p>
            <a:pPr>
              <a:buFont typeface="Arial" panose="020B0604020202020204" pitchFamily="34" charset="0"/>
              <a:buChar char="•"/>
            </a:pPr>
            <a:r>
              <a:rPr lang="en-US" dirty="0"/>
              <a:t>Limitations:</a:t>
            </a:r>
          </a:p>
          <a:p>
            <a:pPr lvl="1">
              <a:buFont typeface="Arial" panose="020B0604020202020204" pitchFamily="34" charset="0"/>
              <a:buChar char="•"/>
            </a:pPr>
            <a:r>
              <a:rPr lang="en-US" dirty="0"/>
              <a:t>Not clear explanations for why the methods disagree</a:t>
            </a:r>
          </a:p>
          <a:p>
            <a:pPr lvl="1">
              <a:buFont typeface="Arial" panose="020B0604020202020204" pitchFamily="34" charset="0"/>
              <a:buChar char="•"/>
            </a:pPr>
            <a:r>
              <a:rPr lang="en-US" dirty="0"/>
              <a:t>Small scale experiments</a:t>
            </a:r>
          </a:p>
        </p:txBody>
      </p:sp>
      <p:sp>
        <p:nvSpPr>
          <p:cNvPr id="4" name="Content Placeholder 3">
            <a:extLst>
              <a:ext uri="{FF2B5EF4-FFF2-40B4-BE49-F238E27FC236}">
                <a16:creationId xmlns:a16="http://schemas.microsoft.com/office/drawing/2014/main" id="{75EDF89E-C40A-1301-4402-2F5300B65A57}"/>
              </a:ext>
            </a:extLst>
          </p:cNvPr>
          <p:cNvSpPr>
            <a:spLocks noGrp="1"/>
          </p:cNvSpPr>
          <p:nvPr>
            <p:ph sz="half" idx="2"/>
          </p:nvPr>
        </p:nvSpPr>
        <p:spPr/>
        <p:txBody>
          <a:bodyPr/>
          <a:lstStyle/>
          <a:p>
            <a:pPr>
              <a:buFont typeface="Arial" panose="020B0604020202020204" pitchFamily="34" charset="0"/>
              <a:buChar char="•"/>
            </a:pPr>
            <a:r>
              <a:rPr lang="en-US" dirty="0"/>
              <a:t>Future works:</a:t>
            </a:r>
          </a:p>
          <a:p>
            <a:pPr lvl="1">
              <a:buFont typeface="Arial" panose="020B0604020202020204" pitchFamily="34" charset="0"/>
              <a:buChar char="•"/>
            </a:pPr>
            <a:r>
              <a:rPr lang="en-US" dirty="0"/>
              <a:t>More in-depth analysis on the reasons for disagreement</a:t>
            </a:r>
          </a:p>
          <a:p>
            <a:pPr lvl="1">
              <a:buFont typeface="Arial" panose="020B0604020202020204" pitchFamily="34" charset="0"/>
              <a:buChar char="•"/>
            </a:pPr>
            <a:r>
              <a:rPr lang="en-US" dirty="0"/>
              <a:t>Experiment with more </a:t>
            </a:r>
            <a:r>
              <a:rPr lang="en-US" dirty="0" err="1"/>
              <a:t>blackboxes</a:t>
            </a:r>
            <a:endParaRPr lang="en-US" dirty="0"/>
          </a:p>
          <a:p>
            <a:pPr lvl="1">
              <a:buFont typeface="Arial" panose="020B0604020202020204" pitchFamily="34" charset="0"/>
              <a:buChar char="•"/>
            </a:pPr>
            <a:r>
              <a:rPr lang="en-US" dirty="0"/>
              <a:t>Develop and test with more robust metrics that can capture other aspect of disagreement</a:t>
            </a:r>
          </a:p>
        </p:txBody>
      </p:sp>
      <p:sp>
        <p:nvSpPr>
          <p:cNvPr id="5" name="Slide Number Placeholder 4">
            <a:extLst>
              <a:ext uri="{FF2B5EF4-FFF2-40B4-BE49-F238E27FC236}">
                <a16:creationId xmlns:a16="http://schemas.microsoft.com/office/drawing/2014/main" id="{14CBB351-115F-B06E-6EDF-97FF9DDEFEEC}"/>
              </a:ext>
            </a:extLst>
          </p:cNvPr>
          <p:cNvSpPr>
            <a:spLocks noGrp="1"/>
          </p:cNvSpPr>
          <p:nvPr>
            <p:ph type="sldNum" sz="quarter" idx="12"/>
          </p:nvPr>
        </p:nvSpPr>
        <p:spPr/>
        <p:txBody>
          <a:bodyPr/>
          <a:lstStyle/>
          <a:p>
            <a:fld id="{F3FD3ADD-168C-43A9-99FD-76EA1FCBD55A}" type="slidenum">
              <a:rPr lang="en-US" smtClean="0"/>
              <a:t>38</a:t>
            </a:fld>
            <a:endParaRPr lang="en-US"/>
          </a:p>
        </p:txBody>
      </p:sp>
    </p:spTree>
    <p:extLst>
      <p:ext uri="{BB962C8B-B14F-4D97-AF65-F5344CB8AC3E}">
        <p14:creationId xmlns:p14="http://schemas.microsoft.com/office/powerpoint/2010/main" val="12351757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1A0C25-2506-7C5B-A34D-6652F1929618}"/>
              </a:ext>
            </a:extLst>
          </p:cNvPr>
          <p:cNvSpPr/>
          <p:nvPr/>
        </p:nvSpPr>
        <p:spPr>
          <a:xfrm>
            <a:off x="3302863" y="2767280"/>
            <a:ext cx="5586273" cy="1323439"/>
          </a:xfrm>
          <a:prstGeom prst="rect">
            <a:avLst/>
          </a:prstGeom>
          <a:noFill/>
        </p:spPr>
        <p:txBody>
          <a:bodyPr wrap="none" lIns="91440" tIns="45720" rIns="91440" bIns="45720">
            <a:spAutoFit/>
          </a:bodyPr>
          <a:lstStyle/>
          <a:p>
            <a:pPr algn="ctr"/>
            <a:r>
              <a:rPr lang="en-US" sz="8000" b="0" cap="none" spc="0">
                <a:ln w="0"/>
                <a:solidFill>
                  <a:schemeClr val="accent1"/>
                </a:solidFill>
                <a:effectLst>
                  <a:outerShdw blurRad="38100" dist="25400" dir="5400000" algn="ctr" rotWithShape="0">
                    <a:srgbClr val="6E747A">
                      <a:alpha val="43000"/>
                    </a:srgbClr>
                  </a:outerShdw>
                </a:effectLst>
              </a:rPr>
              <a:t>THANK YOU</a:t>
            </a:r>
          </a:p>
        </p:txBody>
      </p:sp>
      <p:sp>
        <p:nvSpPr>
          <p:cNvPr id="3" name="Slide Number Placeholder 2">
            <a:extLst>
              <a:ext uri="{FF2B5EF4-FFF2-40B4-BE49-F238E27FC236}">
                <a16:creationId xmlns:a16="http://schemas.microsoft.com/office/drawing/2014/main" id="{832A116D-EF70-819D-C904-B1857DCA5FA4}"/>
              </a:ext>
            </a:extLst>
          </p:cNvPr>
          <p:cNvSpPr>
            <a:spLocks noGrp="1"/>
          </p:cNvSpPr>
          <p:nvPr>
            <p:ph type="sldNum" sz="quarter" idx="12"/>
          </p:nvPr>
        </p:nvSpPr>
        <p:spPr/>
        <p:txBody>
          <a:bodyPr/>
          <a:lstStyle/>
          <a:p>
            <a:fld id="{F3FD3ADD-168C-43A9-99FD-76EA1FCBD55A}" type="slidenum">
              <a:rPr lang="en-US" smtClean="0"/>
              <a:t>39</a:t>
            </a:fld>
            <a:endParaRPr lang="en-US"/>
          </a:p>
        </p:txBody>
      </p:sp>
    </p:spTree>
    <p:extLst>
      <p:ext uri="{BB962C8B-B14F-4D97-AF65-F5344CB8AC3E}">
        <p14:creationId xmlns:p14="http://schemas.microsoft.com/office/powerpoint/2010/main" val="2506200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CCBCE4-0589-0348-8434-5CA0EC1CB222}"/>
              </a:ext>
            </a:extLst>
          </p:cNvPr>
          <p:cNvSpPr>
            <a:spLocks noGrp="1"/>
          </p:cNvSpPr>
          <p:nvPr>
            <p:ph idx="1"/>
          </p:nvPr>
        </p:nvSpPr>
        <p:spPr>
          <a:xfrm>
            <a:off x="7048138" y="2928239"/>
            <a:ext cx="4107542" cy="1672112"/>
          </a:xfrm>
        </p:spPr>
        <p:txBody>
          <a:bodyPr>
            <a:normAutofit fontScale="92500"/>
          </a:bodyPr>
          <a:lstStyle/>
          <a:p>
            <a:pPr>
              <a:lnSpc>
                <a:spcPct val="130000"/>
              </a:lnSpc>
            </a:pPr>
            <a:r>
              <a:rPr lang="en-US"/>
              <a:t>XAI methods produce </a:t>
            </a:r>
            <a:r>
              <a:rPr lang="en-US" b="1"/>
              <a:t>inconsistent</a:t>
            </a:r>
            <a:r>
              <a:rPr lang="en-US"/>
              <a:t> and </a:t>
            </a:r>
            <a:r>
              <a:rPr lang="en-US" b="1"/>
              <a:t>contradictory</a:t>
            </a:r>
            <a:r>
              <a:rPr lang="en-US"/>
              <a:t> explanations, which makes AI practitioner confused when use them to explain models</a:t>
            </a:r>
          </a:p>
        </p:txBody>
      </p:sp>
      <p:sp>
        <p:nvSpPr>
          <p:cNvPr id="3" name="Title 2">
            <a:extLst>
              <a:ext uri="{FF2B5EF4-FFF2-40B4-BE49-F238E27FC236}">
                <a16:creationId xmlns:a16="http://schemas.microsoft.com/office/drawing/2014/main" id="{7AD95224-09BE-A247-8A63-FEC96225E719}"/>
              </a:ext>
            </a:extLst>
          </p:cNvPr>
          <p:cNvSpPr>
            <a:spLocks noGrp="1"/>
          </p:cNvSpPr>
          <p:nvPr>
            <p:ph type="title"/>
          </p:nvPr>
        </p:nvSpPr>
        <p:spPr>
          <a:xfrm>
            <a:off x="1097280" y="649715"/>
            <a:ext cx="10058400" cy="720763"/>
          </a:xfrm>
        </p:spPr>
        <p:txBody>
          <a:bodyPr/>
          <a:lstStyle/>
          <a:p>
            <a:r>
              <a:rPr lang="en-US"/>
              <a:t>Problem</a:t>
            </a:r>
          </a:p>
        </p:txBody>
      </p:sp>
      <p:pic>
        <p:nvPicPr>
          <p:cNvPr id="1026" name="Picture 2" descr="https://lh4.googleusercontent.com/D2dkoWi8hHZS3FKD0dxR6NMp1KWyIBvzHOvUyOqWs8gVtGMxHiWLuIV4mCTJspAjYEaoZ8Xsd67SXaengbpgk6iLNVVYJPSXP3rWEC-pp5aGBU4axV7Ok-5tzYZBhfRlh1RaveE7Tc1Fas87EdXaUmpNBg=s2048">
            <a:extLst>
              <a:ext uri="{FF2B5EF4-FFF2-40B4-BE49-F238E27FC236}">
                <a16:creationId xmlns:a16="http://schemas.microsoft.com/office/drawing/2014/main" id="{995AA5A0-8EE3-DB49-8DE0-A7EE3EC540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1" y="2237822"/>
            <a:ext cx="5829594" cy="305294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3C814B-9004-A28B-9CEB-D3AEDF5E9D75}"/>
              </a:ext>
            </a:extLst>
          </p:cNvPr>
          <p:cNvSpPr>
            <a:spLocks noGrp="1"/>
          </p:cNvSpPr>
          <p:nvPr>
            <p:ph type="sldNum" sz="quarter" idx="12"/>
          </p:nvPr>
        </p:nvSpPr>
        <p:spPr/>
        <p:txBody>
          <a:bodyPr/>
          <a:lstStyle/>
          <a:p>
            <a:fld id="{F3FD3ADD-168C-43A9-99FD-76EA1FCBD55A}" type="slidenum">
              <a:rPr lang="en-US" smtClean="0"/>
              <a:t>4</a:t>
            </a:fld>
            <a:endParaRPr lang="en-US"/>
          </a:p>
        </p:txBody>
      </p:sp>
    </p:spTree>
    <p:extLst>
      <p:ext uri="{BB962C8B-B14F-4D97-AF65-F5344CB8AC3E}">
        <p14:creationId xmlns:p14="http://schemas.microsoft.com/office/powerpoint/2010/main" val="1329286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542FB-B58C-3944-9DF8-4CB6CA5CFD76}"/>
              </a:ext>
            </a:extLst>
          </p:cNvPr>
          <p:cNvSpPr>
            <a:spLocks noGrp="1"/>
          </p:cNvSpPr>
          <p:nvPr>
            <p:ph type="title"/>
          </p:nvPr>
        </p:nvSpPr>
        <p:spPr>
          <a:xfrm>
            <a:off x="1097280" y="555546"/>
            <a:ext cx="10058400" cy="842950"/>
          </a:xfrm>
        </p:spPr>
        <p:txBody>
          <a:bodyPr/>
          <a:lstStyle/>
          <a:p>
            <a:r>
              <a:rPr lang="en-US"/>
              <a:t>Literature Review</a:t>
            </a:r>
          </a:p>
        </p:txBody>
      </p:sp>
      <p:sp>
        <p:nvSpPr>
          <p:cNvPr id="5" name="Content Placeholder 4">
            <a:extLst>
              <a:ext uri="{FF2B5EF4-FFF2-40B4-BE49-F238E27FC236}">
                <a16:creationId xmlns:a16="http://schemas.microsoft.com/office/drawing/2014/main" id="{0A57C501-E3E6-CB40-96F8-539F03BE0543}"/>
              </a:ext>
            </a:extLst>
          </p:cNvPr>
          <p:cNvSpPr>
            <a:spLocks noGrp="1"/>
          </p:cNvSpPr>
          <p:nvPr>
            <p:ph sz="half" idx="2"/>
          </p:nvPr>
        </p:nvSpPr>
        <p:spPr>
          <a:xfrm>
            <a:off x="910112" y="2692714"/>
            <a:ext cx="10432733" cy="2198048"/>
          </a:xfrm>
        </p:spPr>
        <p:txBody>
          <a:bodyPr vert="horz" lIns="0" tIns="45720" rIns="0" bIns="45720" rtlCol="0" anchor="t">
            <a:noAutofit/>
          </a:bodyPr>
          <a:lstStyle/>
          <a:p>
            <a:pPr fontAlgn="base"/>
            <a:r>
              <a:rPr lang="en-US" sz="1800"/>
              <a:t>Use some set-based metrics to analyze how often such disagreements occur in practice on multiple tasks.</a:t>
            </a:r>
            <a:endParaRPr lang="en-US" sz="1800">
              <a:ea typeface="Cambria"/>
            </a:endParaRPr>
          </a:p>
          <a:p>
            <a:pPr fontAlgn="base">
              <a:lnSpc>
                <a:spcPct val="190000"/>
              </a:lnSpc>
            </a:pPr>
            <a:r>
              <a:rPr lang="en-US" sz="1800"/>
              <a:t>Conduct a user study to see how practitioners deal with disagreements between post-hoc explainers:</a:t>
            </a:r>
            <a:endParaRPr lang="en-US" sz="1800">
              <a:ea typeface="Cambria"/>
            </a:endParaRPr>
          </a:p>
          <a:p>
            <a:pPr marL="383540" lvl="1">
              <a:buFont typeface="Arial" panose="020B0604020202020204" pitchFamily="34" charset="0"/>
              <a:buChar char="•"/>
            </a:pPr>
            <a:r>
              <a:rPr lang="en-US" sz="1400"/>
              <a:t>84% participants reported encountering the disagreement problem in their day-to-day workflow</a:t>
            </a:r>
            <a:endParaRPr lang="en-US" sz="1400">
              <a:ea typeface="Cambria" panose="02040503050406030204"/>
            </a:endParaRPr>
          </a:p>
          <a:p>
            <a:pPr marL="383540" lvl="1">
              <a:lnSpc>
                <a:spcPct val="130000"/>
              </a:lnSpc>
              <a:buFont typeface="Arial" panose="020B0604020202020204" pitchFamily="34" charset="0"/>
              <a:buChar char="•"/>
            </a:pPr>
            <a:r>
              <a:rPr lang="en-US" sz="1400"/>
              <a:t>86% of responses indicated that ML practitioners either employed </a:t>
            </a:r>
            <a:r>
              <a:rPr lang="en-US" sz="1400" b="1"/>
              <a:t>arbitrary heuristics </a:t>
            </a:r>
            <a:r>
              <a:rPr lang="en-US" sz="1400"/>
              <a:t>(e.g., choosing a favorite method) or just simply </a:t>
            </a:r>
            <a:r>
              <a:rPr lang="en-US" sz="1400" b="1"/>
              <a:t>did not know </a:t>
            </a:r>
            <a:r>
              <a:rPr lang="en-US" sz="1400"/>
              <a:t>how to resolve the disagreement problem.</a:t>
            </a:r>
            <a:endParaRPr lang="en-US" sz="1400">
              <a:ea typeface="Cambria" panose="02040503050406030204"/>
            </a:endParaRPr>
          </a:p>
        </p:txBody>
      </p:sp>
      <p:sp>
        <p:nvSpPr>
          <p:cNvPr id="8" name="Rectangle 7">
            <a:extLst>
              <a:ext uri="{FF2B5EF4-FFF2-40B4-BE49-F238E27FC236}">
                <a16:creationId xmlns:a16="http://schemas.microsoft.com/office/drawing/2014/main" id="{93A44322-E1F7-6B49-A5D9-6E5B719E1743}"/>
              </a:ext>
            </a:extLst>
          </p:cNvPr>
          <p:cNvSpPr/>
          <p:nvPr/>
        </p:nvSpPr>
        <p:spPr>
          <a:xfrm>
            <a:off x="904398" y="1655669"/>
            <a:ext cx="10438447" cy="912253"/>
          </a:xfrm>
          <a:prstGeom prst="rect">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The Disagreement Problem in Explainable Machine Learning:  A Practitioner’s Perspective</a:t>
            </a:r>
          </a:p>
          <a:p>
            <a:r>
              <a:rPr lang="en-US" sz="1600">
                <a:solidFill>
                  <a:schemeClr val="tx1"/>
                </a:solidFill>
              </a:rPr>
              <a:t>Krishna, </a:t>
            </a:r>
            <a:r>
              <a:rPr lang="en-US" sz="1600" err="1">
                <a:solidFill>
                  <a:schemeClr val="tx1"/>
                </a:solidFill>
              </a:rPr>
              <a:t>Satyapriya</a:t>
            </a:r>
            <a:r>
              <a:rPr lang="en-US" sz="1600">
                <a:solidFill>
                  <a:schemeClr val="tx1"/>
                </a:solidFill>
              </a:rPr>
              <a:t> et al. 2022</a:t>
            </a:r>
          </a:p>
        </p:txBody>
      </p:sp>
      <p:sp>
        <p:nvSpPr>
          <p:cNvPr id="2" name="Slide Number Placeholder 1">
            <a:extLst>
              <a:ext uri="{FF2B5EF4-FFF2-40B4-BE49-F238E27FC236}">
                <a16:creationId xmlns:a16="http://schemas.microsoft.com/office/drawing/2014/main" id="{CA5375E0-278E-0262-D68E-F09B5E44E3DF}"/>
              </a:ext>
            </a:extLst>
          </p:cNvPr>
          <p:cNvSpPr>
            <a:spLocks noGrp="1"/>
          </p:cNvSpPr>
          <p:nvPr>
            <p:ph type="sldNum" sz="quarter" idx="12"/>
          </p:nvPr>
        </p:nvSpPr>
        <p:spPr/>
        <p:txBody>
          <a:bodyPr/>
          <a:lstStyle/>
          <a:p>
            <a:fld id="{F3FD3ADD-168C-43A9-99FD-76EA1FCBD55A}" type="slidenum">
              <a:rPr lang="en-US" smtClean="0"/>
              <a:t>5</a:t>
            </a:fld>
            <a:endParaRPr lang="en-US"/>
          </a:p>
        </p:txBody>
      </p:sp>
    </p:spTree>
    <p:extLst>
      <p:ext uri="{BB962C8B-B14F-4D97-AF65-F5344CB8AC3E}">
        <p14:creationId xmlns:p14="http://schemas.microsoft.com/office/powerpoint/2010/main" val="1891214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7542FB-B58C-3944-9DF8-4CB6CA5CFD76}"/>
              </a:ext>
            </a:extLst>
          </p:cNvPr>
          <p:cNvSpPr>
            <a:spLocks noGrp="1"/>
          </p:cNvSpPr>
          <p:nvPr>
            <p:ph type="title"/>
          </p:nvPr>
        </p:nvSpPr>
        <p:spPr>
          <a:xfrm>
            <a:off x="1097280" y="555546"/>
            <a:ext cx="10058400" cy="842950"/>
          </a:xfrm>
        </p:spPr>
        <p:txBody>
          <a:bodyPr/>
          <a:lstStyle/>
          <a:p>
            <a:r>
              <a:rPr lang="en-US"/>
              <a:t>Literature Review</a:t>
            </a:r>
          </a:p>
        </p:txBody>
      </p:sp>
      <p:sp>
        <p:nvSpPr>
          <p:cNvPr id="8" name="Rectangle 7">
            <a:extLst>
              <a:ext uri="{FF2B5EF4-FFF2-40B4-BE49-F238E27FC236}">
                <a16:creationId xmlns:a16="http://schemas.microsoft.com/office/drawing/2014/main" id="{93A44322-E1F7-6B49-A5D9-6E5B719E1743}"/>
              </a:ext>
            </a:extLst>
          </p:cNvPr>
          <p:cNvSpPr/>
          <p:nvPr/>
        </p:nvSpPr>
        <p:spPr>
          <a:xfrm>
            <a:off x="940973" y="1642643"/>
            <a:ext cx="10305886" cy="852026"/>
          </a:xfrm>
          <a:prstGeom prst="rect">
            <a:avLst/>
          </a:prstGeom>
          <a:solidFill>
            <a:schemeClr val="bg1"/>
          </a:solidFill>
          <a:ln>
            <a:noFill/>
          </a:ln>
          <a:effectLst>
            <a:outerShdw blurRad="127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a:solidFill>
                  <a:schemeClr val="tx1"/>
                </a:solidFill>
                <a:ea typeface="+mn-lt"/>
                <a:cs typeface="+mn-lt"/>
              </a:rPr>
              <a:t>Disagreement amongst counterfactual explanations: How transparency can be deceptive</a:t>
            </a:r>
            <a:endParaRPr lang="en-US">
              <a:solidFill>
                <a:schemeClr val="tx1"/>
              </a:solidFill>
            </a:endParaRPr>
          </a:p>
          <a:p>
            <a:r>
              <a:rPr lang="en-US" sz="1600" err="1">
                <a:solidFill>
                  <a:schemeClr val="tx1"/>
                </a:solidFill>
                <a:ea typeface="+mn-lt"/>
                <a:cs typeface="+mn-lt"/>
              </a:rPr>
              <a:t>Brughmans</a:t>
            </a:r>
            <a:r>
              <a:rPr lang="en-US" sz="1600">
                <a:solidFill>
                  <a:schemeClr val="tx1"/>
                </a:solidFill>
                <a:ea typeface="+mn-lt"/>
                <a:cs typeface="+mn-lt"/>
              </a:rPr>
              <a:t>, Melis </a:t>
            </a:r>
            <a:r>
              <a:rPr lang="en-US" sz="1600">
                <a:solidFill>
                  <a:schemeClr val="tx1"/>
                </a:solidFill>
              </a:rPr>
              <a:t>et al. 2023</a:t>
            </a:r>
            <a:endParaRPr lang="en-US" sz="1400">
              <a:solidFill>
                <a:schemeClr val="tx1"/>
              </a:solidFill>
              <a:ea typeface="Cambria"/>
            </a:endParaRPr>
          </a:p>
        </p:txBody>
      </p:sp>
      <p:sp>
        <p:nvSpPr>
          <p:cNvPr id="7" name="TextBox 6">
            <a:extLst>
              <a:ext uri="{FF2B5EF4-FFF2-40B4-BE49-F238E27FC236}">
                <a16:creationId xmlns:a16="http://schemas.microsoft.com/office/drawing/2014/main" id="{CC1149F4-4129-78DF-7D0C-C2F1617811F0}"/>
              </a:ext>
            </a:extLst>
          </p:cNvPr>
          <p:cNvSpPr txBox="1"/>
          <p:nvPr/>
        </p:nvSpPr>
        <p:spPr>
          <a:xfrm>
            <a:off x="996461" y="2735384"/>
            <a:ext cx="9326357"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Large-scale empirical analyses on 40 tabular datasets, yielding over 192,0000 explanations generated.</a:t>
            </a:r>
            <a:endParaRPr lang="en-US">
              <a:ea typeface="+mn-lt"/>
              <a:cs typeface="+mn-lt"/>
            </a:endParaRPr>
          </a:p>
          <a:p>
            <a:endParaRPr lang="en-US" sz="1600">
              <a:ea typeface="+mn-lt"/>
              <a:cs typeface="+mn-lt"/>
            </a:endParaRPr>
          </a:p>
          <a:p>
            <a:r>
              <a:rPr lang="en-US" sz="1600">
                <a:ea typeface="+mn-lt"/>
                <a:cs typeface="+mn-lt"/>
              </a:rPr>
              <a:t>Confirm the existence of the disagreement problem amongst different counterfactual explanation algorithms</a:t>
            </a:r>
            <a:endParaRPr lang="en-US">
              <a:ea typeface="+mn-lt"/>
              <a:cs typeface="+mn-lt"/>
            </a:endParaRPr>
          </a:p>
          <a:p>
            <a:endParaRPr lang="en-US">
              <a:ea typeface="Cambria"/>
            </a:endParaRPr>
          </a:p>
          <a:p>
            <a:r>
              <a:rPr lang="en-US" sz="1600">
                <a:ea typeface="+mn-lt"/>
                <a:cs typeface="+mn-lt"/>
              </a:rPr>
              <a:t>Conclude that the size of the disagreement problem is highly dependent on the dataset and counterfactual methods used and not so much on the classifier used</a:t>
            </a:r>
            <a:endParaRPr lang="en-US"/>
          </a:p>
        </p:txBody>
      </p:sp>
      <p:sp>
        <p:nvSpPr>
          <p:cNvPr id="2" name="Slide Number Placeholder 1">
            <a:extLst>
              <a:ext uri="{FF2B5EF4-FFF2-40B4-BE49-F238E27FC236}">
                <a16:creationId xmlns:a16="http://schemas.microsoft.com/office/drawing/2014/main" id="{38A6ADDA-E62D-5A2B-41E9-24EE82C4229B}"/>
              </a:ext>
            </a:extLst>
          </p:cNvPr>
          <p:cNvSpPr>
            <a:spLocks noGrp="1"/>
          </p:cNvSpPr>
          <p:nvPr>
            <p:ph type="sldNum" sz="quarter" idx="12"/>
          </p:nvPr>
        </p:nvSpPr>
        <p:spPr/>
        <p:txBody>
          <a:bodyPr/>
          <a:lstStyle/>
          <a:p>
            <a:fld id="{F3FD3ADD-168C-43A9-99FD-76EA1FCBD55A}" type="slidenum">
              <a:rPr lang="en-US" smtClean="0"/>
              <a:t>6</a:t>
            </a:fld>
            <a:endParaRPr lang="en-US"/>
          </a:p>
        </p:txBody>
      </p:sp>
    </p:spTree>
    <p:extLst>
      <p:ext uri="{BB962C8B-B14F-4D97-AF65-F5344CB8AC3E}">
        <p14:creationId xmlns:p14="http://schemas.microsoft.com/office/powerpoint/2010/main" val="1173809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D8BC0-9CA8-A600-8CEE-440771044769}"/>
              </a:ext>
            </a:extLst>
          </p:cNvPr>
          <p:cNvSpPr>
            <a:spLocks noGrp="1"/>
          </p:cNvSpPr>
          <p:nvPr>
            <p:ph type="title"/>
          </p:nvPr>
        </p:nvSpPr>
        <p:spPr>
          <a:xfrm>
            <a:off x="1097280" y="560143"/>
            <a:ext cx="10058400" cy="842950"/>
          </a:xfrm>
        </p:spPr>
        <p:txBody>
          <a:bodyPr/>
          <a:lstStyle/>
          <a:p>
            <a:r>
              <a:rPr lang="en-US">
                <a:ea typeface="Cambria"/>
              </a:rPr>
              <a:t>Literature overview</a:t>
            </a:r>
            <a:endParaRPr lang="en-US"/>
          </a:p>
        </p:txBody>
      </p:sp>
      <p:sp>
        <p:nvSpPr>
          <p:cNvPr id="4" name="TextBox 3">
            <a:extLst>
              <a:ext uri="{FF2B5EF4-FFF2-40B4-BE49-F238E27FC236}">
                <a16:creationId xmlns:a16="http://schemas.microsoft.com/office/drawing/2014/main" id="{CF28ACB5-42BB-92CE-45E4-63FFD9F87400}"/>
              </a:ext>
            </a:extLst>
          </p:cNvPr>
          <p:cNvSpPr txBox="1"/>
          <p:nvPr/>
        </p:nvSpPr>
        <p:spPr>
          <a:xfrm>
            <a:off x="271604" y="3847723"/>
            <a:ext cx="1146772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"Order in the court: Explainable AI methods prone to disagreement". 2021</a:t>
            </a:r>
            <a:endParaRPr lang="en-US">
              <a:ea typeface="Cambria"/>
            </a:endParaRPr>
          </a:p>
          <a:p>
            <a:r>
              <a:rPr lang="en-US"/>
              <a:t>[2] "The disagreement problem in explainable machine learning: A practitioner’s perspective". 2022</a:t>
            </a:r>
            <a:endParaRPr lang="en-US">
              <a:ea typeface="Cambria"/>
            </a:endParaRPr>
          </a:p>
          <a:p>
            <a:r>
              <a:rPr lang="en-US"/>
              <a:t>[3] "Why Don’t XAI Techniques Agree? Characterizing the Disagreements Between Post-hoc Explanations of Defect Predictions". 2022</a:t>
            </a:r>
            <a:endParaRPr lang="en-US">
              <a:ea typeface="Cambria"/>
            </a:endParaRPr>
          </a:p>
          <a:p>
            <a:r>
              <a:rPr lang="en-US"/>
              <a:t>[4] "Disagreement amongst counterfactual explanations: How transparency can be deceptive". 2023</a:t>
            </a:r>
            <a:endParaRPr lang="en-US">
              <a:ea typeface="Cambria"/>
            </a:endParaRPr>
          </a:p>
        </p:txBody>
      </p:sp>
      <p:pic>
        <p:nvPicPr>
          <p:cNvPr id="6" name="Picture 6" descr="A table with numbers and text&#10;&#10;Description automatically generated">
            <a:extLst>
              <a:ext uri="{FF2B5EF4-FFF2-40B4-BE49-F238E27FC236}">
                <a16:creationId xmlns:a16="http://schemas.microsoft.com/office/drawing/2014/main" id="{7E2F1E5C-36F9-0C36-7A5A-6ECE40A410C1}"/>
              </a:ext>
            </a:extLst>
          </p:cNvPr>
          <p:cNvPicPr>
            <a:picLocks noChangeAspect="1"/>
          </p:cNvPicPr>
          <p:nvPr/>
        </p:nvPicPr>
        <p:blipFill>
          <a:blip r:embed="rId3"/>
          <a:stretch>
            <a:fillRect/>
          </a:stretch>
        </p:blipFill>
        <p:spPr>
          <a:xfrm>
            <a:off x="228334" y="2051983"/>
            <a:ext cx="11558453" cy="1554378"/>
          </a:xfrm>
          <a:prstGeom prst="rect">
            <a:avLst/>
          </a:prstGeom>
        </p:spPr>
      </p:pic>
      <p:sp>
        <p:nvSpPr>
          <p:cNvPr id="3" name="Slide Number Placeholder 2">
            <a:extLst>
              <a:ext uri="{FF2B5EF4-FFF2-40B4-BE49-F238E27FC236}">
                <a16:creationId xmlns:a16="http://schemas.microsoft.com/office/drawing/2014/main" id="{F953F6E5-173D-A15C-E20B-80D1E8187098}"/>
              </a:ext>
            </a:extLst>
          </p:cNvPr>
          <p:cNvSpPr>
            <a:spLocks noGrp="1"/>
          </p:cNvSpPr>
          <p:nvPr>
            <p:ph type="sldNum" sz="quarter" idx="12"/>
          </p:nvPr>
        </p:nvSpPr>
        <p:spPr/>
        <p:txBody>
          <a:bodyPr/>
          <a:lstStyle/>
          <a:p>
            <a:fld id="{F3FD3ADD-168C-43A9-99FD-76EA1FCBD55A}" type="slidenum">
              <a:rPr lang="en-US" smtClean="0"/>
              <a:t>7</a:t>
            </a:fld>
            <a:endParaRPr lang="en-US"/>
          </a:p>
        </p:txBody>
      </p:sp>
    </p:spTree>
    <p:extLst>
      <p:ext uri="{BB962C8B-B14F-4D97-AF65-F5344CB8AC3E}">
        <p14:creationId xmlns:p14="http://schemas.microsoft.com/office/powerpoint/2010/main" val="4216335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A4D15-EDED-6669-55C1-A3F82B4E5152}"/>
              </a:ext>
            </a:extLst>
          </p:cNvPr>
          <p:cNvSpPr>
            <a:spLocks noGrp="1"/>
          </p:cNvSpPr>
          <p:nvPr>
            <p:ph type="title"/>
          </p:nvPr>
        </p:nvSpPr>
        <p:spPr>
          <a:xfrm>
            <a:off x="1097280" y="645459"/>
            <a:ext cx="10058400" cy="726141"/>
          </a:xfrm>
        </p:spPr>
        <p:txBody>
          <a:bodyPr>
            <a:normAutofit/>
          </a:bodyPr>
          <a:lstStyle/>
          <a:p>
            <a:r>
              <a:rPr lang="en-US" dirty="0">
                <a:cs typeface="Arial"/>
              </a:rPr>
              <a:t>Saliency maps</a:t>
            </a:r>
            <a:endParaRPr lang="en-US" dirty="0"/>
          </a:p>
        </p:txBody>
      </p:sp>
      <p:pic>
        <p:nvPicPr>
          <p:cNvPr id="5" name="Picture 5" descr="A collage of x-ray images of a person&amp;#39;s body&#10;&#10;Description automatically generated">
            <a:extLst>
              <a:ext uri="{FF2B5EF4-FFF2-40B4-BE49-F238E27FC236}">
                <a16:creationId xmlns:a16="http://schemas.microsoft.com/office/drawing/2014/main" id="{CA15AEB7-71BD-FDC4-ECAC-18D0D7009B8A}"/>
              </a:ext>
            </a:extLst>
          </p:cNvPr>
          <p:cNvPicPr>
            <a:picLocks noChangeAspect="1"/>
          </p:cNvPicPr>
          <p:nvPr/>
        </p:nvPicPr>
        <p:blipFill rotWithShape="1">
          <a:blip r:embed="rId3"/>
          <a:srcRect t="5724" r="202" b="-179"/>
          <a:stretch/>
        </p:blipFill>
        <p:spPr>
          <a:xfrm>
            <a:off x="6710082" y="1539710"/>
            <a:ext cx="4145471" cy="4437086"/>
          </a:xfrm>
          <a:prstGeom prst="rect">
            <a:avLst/>
          </a:prstGeom>
        </p:spPr>
      </p:pic>
      <p:sp>
        <p:nvSpPr>
          <p:cNvPr id="6" name="TextBox 5">
            <a:extLst>
              <a:ext uri="{FF2B5EF4-FFF2-40B4-BE49-F238E27FC236}">
                <a16:creationId xmlns:a16="http://schemas.microsoft.com/office/drawing/2014/main" id="{C2E68309-7FEC-8258-92A3-9E5ABB34B006}"/>
              </a:ext>
            </a:extLst>
          </p:cNvPr>
          <p:cNvSpPr txBox="1"/>
          <p:nvPr/>
        </p:nvSpPr>
        <p:spPr>
          <a:xfrm>
            <a:off x="5269230" y="5976796"/>
            <a:ext cx="672510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u="sng">
                <a:solidFill>
                  <a:schemeClr val="bg2">
                    <a:lumMod val="25000"/>
                  </a:schemeClr>
                </a:solidFill>
                <a:latin typeface="Calibri"/>
                <a:cs typeface="Calibri"/>
                <a:hlinkClick r:id="rId4">
                  <a:extLst>
                    <a:ext uri="{A12FA001-AC4F-418D-AE19-62706E023703}">
                      <ahyp:hlinkClr xmlns:ahyp="http://schemas.microsoft.com/office/drawing/2018/hyperlinkcolor" val="tx"/>
                    </a:ext>
                  </a:extLst>
                </a:hlinkClick>
              </a:rPr>
              <a:t>Comparative study of computational visual attention models on two-dimensional medical images</a:t>
            </a:r>
          </a:p>
        </p:txBody>
      </p:sp>
      <p:sp>
        <p:nvSpPr>
          <p:cNvPr id="7" name="TextBox 6">
            <a:extLst>
              <a:ext uri="{FF2B5EF4-FFF2-40B4-BE49-F238E27FC236}">
                <a16:creationId xmlns:a16="http://schemas.microsoft.com/office/drawing/2014/main" id="{75425C5C-6DB8-B965-7185-BF4BBE779DC1}"/>
              </a:ext>
            </a:extLst>
          </p:cNvPr>
          <p:cNvSpPr txBox="1"/>
          <p:nvPr/>
        </p:nvSpPr>
        <p:spPr>
          <a:xfrm>
            <a:off x="1097280" y="2199501"/>
            <a:ext cx="3780086" cy="272087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a:solidFill>
                  <a:srgbClr val="414042"/>
                </a:solidFill>
                <a:latin typeface="Cambria" panose="02040503050406030204" pitchFamily="18" charset="0"/>
                <a:ea typeface="Open Sans"/>
                <a:cs typeface="Open Sans"/>
              </a:rPr>
              <a:t>Saliency maps is the most popular approach when explaining results in computer vision tasks</a:t>
            </a:r>
          </a:p>
          <a:p>
            <a:pPr>
              <a:lnSpc>
                <a:spcPct val="120000"/>
              </a:lnSpc>
            </a:pPr>
            <a:endParaRPr lang="en-US">
              <a:solidFill>
                <a:srgbClr val="414042"/>
              </a:solidFill>
              <a:latin typeface="Cambria" panose="02040503050406030204" pitchFamily="18" charset="0"/>
              <a:ea typeface="Open Sans"/>
              <a:cs typeface="Open Sans"/>
            </a:endParaRPr>
          </a:p>
          <a:p>
            <a:pPr>
              <a:lnSpc>
                <a:spcPct val="120000"/>
              </a:lnSpc>
            </a:pPr>
            <a:r>
              <a:rPr lang="en-US">
                <a:solidFill>
                  <a:srgbClr val="414042"/>
                </a:solidFill>
                <a:latin typeface="Cambria" panose="02040503050406030204" pitchFamily="18" charset="0"/>
                <a:ea typeface="Open Sans"/>
                <a:cs typeface="Open Sans"/>
              </a:rPr>
              <a:t>Visualize explanations by highlighting which parts in input data with regarding to the extent it impact the output</a:t>
            </a:r>
          </a:p>
        </p:txBody>
      </p:sp>
      <p:sp>
        <p:nvSpPr>
          <p:cNvPr id="3" name="Slide Number Placeholder 2">
            <a:extLst>
              <a:ext uri="{FF2B5EF4-FFF2-40B4-BE49-F238E27FC236}">
                <a16:creationId xmlns:a16="http://schemas.microsoft.com/office/drawing/2014/main" id="{CFE926F5-EEFC-40A7-DB9A-A6486E0C17D4}"/>
              </a:ext>
            </a:extLst>
          </p:cNvPr>
          <p:cNvSpPr>
            <a:spLocks noGrp="1"/>
          </p:cNvSpPr>
          <p:nvPr>
            <p:ph type="sldNum" sz="quarter" idx="12"/>
          </p:nvPr>
        </p:nvSpPr>
        <p:spPr/>
        <p:txBody>
          <a:bodyPr/>
          <a:lstStyle/>
          <a:p>
            <a:fld id="{F3FD3ADD-168C-43A9-99FD-76EA1FCBD55A}" type="slidenum">
              <a:rPr lang="en-US" smtClean="0"/>
              <a:t>8</a:t>
            </a:fld>
            <a:endParaRPr lang="en-US"/>
          </a:p>
        </p:txBody>
      </p:sp>
    </p:spTree>
    <p:extLst>
      <p:ext uri="{BB962C8B-B14F-4D97-AF65-F5344CB8AC3E}">
        <p14:creationId xmlns:p14="http://schemas.microsoft.com/office/powerpoint/2010/main" val="137840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9413-4F42-FA4D-BAFD-993353646181}"/>
              </a:ext>
            </a:extLst>
          </p:cNvPr>
          <p:cNvSpPr>
            <a:spLocks noGrp="1"/>
          </p:cNvSpPr>
          <p:nvPr>
            <p:ph type="title"/>
          </p:nvPr>
        </p:nvSpPr>
        <p:spPr>
          <a:xfrm>
            <a:off x="1097280" y="572354"/>
            <a:ext cx="10058400" cy="842950"/>
          </a:xfrm>
        </p:spPr>
        <p:txBody>
          <a:bodyPr>
            <a:normAutofit/>
          </a:bodyPr>
          <a:lstStyle/>
          <a:p>
            <a:r>
              <a:rPr lang="en-US"/>
              <a:t>Objectives</a:t>
            </a:r>
            <a:endParaRPr lang="en-US">
              <a:effectLst/>
            </a:endParaRPr>
          </a:p>
        </p:txBody>
      </p:sp>
      <p:sp>
        <p:nvSpPr>
          <p:cNvPr id="4" name="Content Placeholder 3">
            <a:extLst>
              <a:ext uri="{FF2B5EF4-FFF2-40B4-BE49-F238E27FC236}">
                <a16:creationId xmlns:a16="http://schemas.microsoft.com/office/drawing/2014/main" id="{C73DF9D7-F66D-BA49-87A1-DA4C3294ABDB}"/>
              </a:ext>
            </a:extLst>
          </p:cNvPr>
          <p:cNvSpPr>
            <a:spLocks noGrp="1"/>
          </p:cNvSpPr>
          <p:nvPr>
            <p:ph sz="half" idx="2"/>
          </p:nvPr>
        </p:nvSpPr>
        <p:spPr>
          <a:xfrm>
            <a:off x="5860731" y="2560109"/>
            <a:ext cx="5869306" cy="1197501"/>
          </a:xfrm>
        </p:spPr>
        <p:txBody>
          <a:bodyPr>
            <a:normAutofit/>
          </a:bodyPr>
          <a:lstStyle/>
          <a:p>
            <a:pPr>
              <a:lnSpc>
                <a:spcPct val="110000"/>
              </a:lnSpc>
            </a:pPr>
            <a:r>
              <a:rPr lang="en-US" b="1"/>
              <a:t>Assess the extent of disagreement</a:t>
            </a:r>
            <a:r>
              <a:rPr lang="en-US"/>
              <a:t> between saliency methods in medical field when it comes to classifying X-ray images.</a:t>
            </a:r>
          </a:p>
          <a:p>
            <a:pPr marL="0" indent="0">
              <a:lnSpc>
                <a:spcPct val="110000"/>
              </a:lnSpc>
              <a:buNone/>
            </a:pPr>
            <a:endParaRPr lang="en-US"/>
          </a:p>
        </p:txBody>
      </p:sp>
      <p:pic>
        <p:nvPicPr>
          <p:cNvPr id="2050" name="Picture 2" descr="https://lh6.googleusercontent.com/70980ezwQKcnvs83yI3xFAElr_xtq10Stl_1bM-A_La6f2gvYf301NN8CFBdEpgpUSBuSHB7iotVw6MtaXL78qz7ewiEGNlwJlnYzumxFFlgEihHTKBn9lLOAwpT8cluVvPhuHSNAc-vBJn2IIrNfV7G2g=s2048">
            <a:extLst>
              <a:ext uri="{FF2B5EF4-FFF2-40B4-BE49-F238E27FC236}">
                <a16:creationId xmlns:a16="http://schemas.microsoft.com/office/drawing/2014/main" id="{3B30D05F-808B-C743-9209-E9220FF757E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485136" y="2414588"/>
            <a:ext cx="5158861" cy="328612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2E40741-3327-8945-909B-A7C4B1796A05}"/>
              </a:ext>
            </a:extLst>
          </p:cNvPr>
          <p:cNvSpPr/>
          <p:nvPr/>
        </p:nvSpPr>
        <p:spPr>
          <a:xfrm>
            <a:off x="5860732" y="2045255"/>
            <a:ext cx="1515992" cy="400110"/>
          </a:xfrm>
          <a:prstGeom prst="rect">
            <a:avLst/>
          </a:prstGeom>
        </p:spPr>
        <p:txBody>
          <a:bodyPr wrap="none">
            <a:spAutoFit/>
          </a:bodyPr>
          <a:lstStyle/>
          <a:p>
            <a:r>
              <a:rPr lang="en-US" sz="2000" b="1">
                <a:solidFill>
                  <a:srgbClr val="006EA4"/>
                </a:solidFill>
                <a:latin typeface="DM Sans"/>
              </a:rPr>
              <a:t>Objective 01</a:t>
            </a:r>
            <a:endParaRPr lang="en-US" sz="2000">
              <a:effectLst/>
            </a:endParaRPr>
          </a:p>
        </p:txBody>
      </p:sp>
      <p:sp>
        <p:nvSpPr>
          <p:cNvPr id="9" name="Rectangle 8">
            <a:extLst>
              <a:ext uri="{FF2B5EF4-FFF2-40B4-BE49-F238E27FC236}">
                <a16:creationId xmlns:a16="http://schemas.microsoft.com/office/drawing/2014/main" id="{E107E0CA-6A66-E94A-AABA-DFC0686A463B}"/>
              </a:ext>
            </a:extLst>
          </p:cNvPr>
          <p:cNvSpPr/>
          <p:nvPr/>
        </p:nvSpPr>
        <p:spPr>
          <a:xfrm>
            <a:off x="5860731" y="4057649"/>
            <a:ext cx="1825943" cy="400110"/>
          </a:xfrm>
          <a:prstGeom prst="rect">
            <a:avLst/>
          </a:prstGeom>
        </p:spPr>
        <p:txBody>
          <a:bodyPr wrap="square">
            <a:spAutoFit/>
          </a:bodyPr>
          <a:lstStyle/>
          <a:p>
            <a:r>
              <a:rPr lang="en-US" sz="2000" b="1">
                <a:solidFill>
                  <a:srgbClr val="006EA4"/>
                </a:solidFill>
                <a:latin typeface="DM Sans"/>
              </a:rPr>
              <a:t>Objective 02</a:t>
            </a:r>
            <a:endParaRPr lang="en-US" sz="2000">
              <a:effectLst/>
            </a:endParaRPr>
          </a:p>
        </p:txBody>
      </p:sp>
      <p:sp>
        <p:nvSpPr>
          <p:cNvPr id="10" name="Rectangle 9">
            <a:extLst>
              <a:ext uri="{FF2B5EF4-FFF2-40B4-BE49-F238E27FC236}">
                <a16:creationId xmlns:a16="http://schemas.microsoft.com/office/drawing/2014/main" id="{F09A7207-8E5C-5E49-A9A8-B011AEC69A77}"/>
              </a:ext>
            </a:extLst>
          </p:cNvPr>
          <p:cNvSpPr/>
          <p:nvPr/>
        </p:nvSpPr>
        <p:spPr>
          <a:xfrm>
            <a:off x="5860732" y="4573807"/>
            <a:ext cx="5869305" cy="743152"/>
          </a:xfrm>
          <a:prstGeom prst="rect">
            <a:avLst/>
          </a:prstGeom>
        </p:spPr>
        <p:txBody>
          <a:bodyPr wrap="square" lIns="91440" tIns="45720" rIns="91440" bIns="45720" anchor="t">
            <a:spAutoFit/>
          </a:bodyPr>
          <a:lstStyle/>
          <a:p>
            <a:pPr>
              <a:lnSpc>
                <a:spcPct val="110000"/>
              </a:lnSpc>
            </a:pPr>
            <a:r>
              <a:rPr lang="en-US" sz="2000" b="1"/>
              <a:t>Shedding light on different aspects</a:t>
            </a:r>
            <a:r>
              <a:rPr lang="en-US" sz="2000"/>
              <a:t> of the disagreement problem.</a:t>
            </a:r>
          </a:p>
        </p:txBody>
      </p:sp>
      <p:cxnSp>
        <p:nvCxnSpPr>
          <p:cNvPr id="12" name="Straight Connector 11">
            <a:extLst>
              <a:ext uri="{FF2B5EF4-FFF2-40B4-BE49-F238E27FC236}">
                <a16:creationId xmlns:a16="http://schemas.microsoft.com/office/drawing/2014/main" id="{32A0DED8-3040-3943-9477-A7EFA11B1DC6}"/>
              </a:ext>
            </a:extLst>
          </p:cNvPr>
          <p:cNvCxnSpPr/>
          <p:nvPr/>
        </p:nvCxnSpPr>
        <p:spPr>
          <a:xfrm>
            <a:off x="5960747" y="3757611"/>
            <a:ext cx="481203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E65C2B3-4F74-C304-A479-41E8FFE1CC59}"/>
              </a:ext>
            </a:extLst>
          </p:cNvPr>
          <p:cNvSpPr>
            <a:spLocks noGrp="1"/>
          </p:cNvSpPr>
          <p:nvPr>
            <p:ph type="sldNum" sz="quarter" idx="12"/>
          </p:nvPr>
        </p:nvSpPr>
        <p:spPr/>
        <p:txBody>
          <a:bodyPr/>
          <a:lstStyle/>
          <a:p>
            <a:fld id="{F3FD3ADD-168C-43A9-99FD-76EA1FCBD55A}" type="slidenum">
              <a:rPr lang="en-US" smtClean="0"/>
              <a:t>9</a:t>
            </a:fld>
            <a:endParaRPr lang="en-US"/>
          </a:p>
        </p:txBody>
      </p:sp>
    </p:spTree>
    <p:extLst>
      <p:ext uri="{BB962C8B-B14F-4D97-AF65-F5344CB8AC3E}">
        <p14:creationId xmlns:p14="http://schemas.microsoft.com/office/powerpoint/2010/main" val="4200616260"/>
      </p:ext>
    </p:extLst>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TotalTime>
  <Words>2062</Words>
  <Application>Microsoft Office PowerPoint</Application>
  <PresentationFormat>Widescreen</PresentationFormat>
  <Paragraphs>246</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Cambria</vt:lpstr>
      <vt:lpstr>DM Sans</vt:lpstr>
      <vt:lpstr>Retrospect</vt:lpstr>
      <vt:lpstr>THE DISAGREEMENT PROBLEM  IN XAI  ON IMAGE DATA VIA SALIENCY MAPS</vt:lpstr>
      <vt:lpstr>Contents</vt:lpstr>
      <vt:lpstr>Introduction – eXplainable AI</vt:lpstr>
      <vt:lpstr>Problem</vt:lpstr>
      <vt:lpstr>Literature Review</vt:lpstr>
      <vt:lpstr>Literature Review</vt:lpstr>
      <vt:lpstr>Literature overview</vt:lpstr>
      <vt:lpstr>Saliency maps</vt:lpstr>
      <vt:lpstr>Objectives</vt:lpstr>
      <vt:lpstr>Chest X-ray Classification Task</vt:lpstr>
      <vt:lpstr>Approach</vt:lpstr>
      <vt:lpstr>Dataset</vt:lpstr>
      <vt:lpstr>Dataset</vt:lpstr>
      <vt:lpstr>Models</vt:lpstr>
      <vt:lpstr>Models - ResNet101</vt:lpstr>
      <vt:lpstr>Models - InceptionV3</vt:lpstr>
      <vt:lpstr>XAI Methods</vt:lpstr>
      <vt:lpstr>Saliency / Vanilla Gradient</vt:lpstr>
      <vt:lpstr>Integrated Gradient</vt:lpstr>
      <vt:lpstr>Guided Backpropagation</vt:lpstr>
      <vt:lpstr>Guided GradCAM </vt:lpstr>
      <vt:lpstr>Layer-wise Relevance Propagation</vt:lpstr>
      <vt:lpstr>DeepLIFT</vt:lpstr>
      <vt:lpstr>Grad-SHAP </vt:lpstr>
      <vt:lpstr>Occlusion </vt:lpstr>
      <vt:lpstr>Metrics</vt:lpstr>
      <vt:lpstr>SSIM</vt:lpstr>
      <vt:lpstr>PowerPoint Presentation</vt:lpstr>
      <vt:lpstr>Sign Agreement</vt:lpstr>
      <vt:lpstr>Rank Correlation</vt:lpstr>
      <vt:lpstr>Result Overview</vt:lpstr>
      <vt:lpstr>PowerPoint Presentation</vt:lpstr>
      <vt:lpstr>InceptionV3 vs. ResNet101</vt:lpstr>
      <vt:lpstr>Pneumothorax vs. Pneumonia</vt:lpstr>
      <vt:lpstr>Patterns of disagreement among pairs</vt:lpstr>
      <vt:lpstr>Remarks</vt:lpstr>
      <vt:lpstr>Conclusion</vt:lpstr>
      <vt:lpstr>Limitation and Future 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 DUY NAM</dc:creator>
  <cp:lastModifiedBy>MAI DUY NAM</cp:lastModifiedBy>
  <cp:revision>2</cp:revision>
  <dcterms:created xsi:type="dcterms:W3CDTF">2023-07-29T05:03:59Z</dcterms:created>
  <dcterms:modified xsi:type="dcterms:W3CDTF">2023-08-11T17:52:20Z</dcterms:modified>
</cp:coreProperties>
</file>